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5" r:id="rId4"/>
    <p:sldId id="286" r:id="rId5"/>
    <p:sldId id="287" r:id="rId6"/>
    <p:sldId id="609" r:id="rId7"/>
    <p:sldId id="288" r:id="rId8"/>
    <p:sldId id="632" r:id="rId9"/>
    <p:sldId id="627" r:id="rId10"/>
    <p:sldId id="633" r:id="rId11"/>
    <p:sldId id="634" r:id="rId12"/>
    <p:sldId id="628" r:id="rId13"/>
    <p:sldId id="641" r:id="rId14"/>
    <p:sldId id="635" r:id="rId15"/>
    <p:sldId id="629" r:id="rId16"/>
    <p:sldId id="636" r:id="rId17"/>
    <p:sldId id="630" r:id="rId18"/>
    <p:sldId id="631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46D1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1346"/>
  </p:normalViewPr>
  <p:slideViewPr>
    <p:cSldViewPr snapToGrid="0" snapToObjects="1">
      <p:cViewPr varScale="1">
        <p:scale>
          <a:sx n="111" d="100"/>
          <a:sy n="111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3" Type="http://schemas.openxmlformats.org/officeDocument/2006/relationships/image" Target="../media/image14.emf"/><Relationship Id="rId21" Type="http://schemas.openxmlformats.org/officeDocument/2006/relationships/image" Target="../media/image32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image" Target="../media/image13.emf"/><Relationship Id="rId16" Type="http://schemas.openxmlformats.org/officeDocument/2006/relationships/image" Target="../media/image27.emf"/><Relationship Id="rId20" Type="http://schemas.openxmlformats.org/officeDocument/2006/relationships/image" Target="../media/image31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24" Type="http://schemas.openxmlformats.org/officeDocument/2006/relationships/image" Target="../media/image35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23" Type="http://schemas.openxmlformats.org/officeDocument/2006/relationships/image" Target="../media/image34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Relationship Id="rId22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EA3-5ADD-1946-B2F9-982EF2A50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B4082B-C7AF-C340-AC09-D5D0474D731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7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FEB5AE-027B-F94F-AE67-BE257D1712B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1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780CC6-5D02-5A4D-B2C0-052A04DE69B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2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B42C2-5438-D34D-B718-B06D79F451F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4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08EF6-1D28-A747-B6A0-25B686E6E92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6CC3D8-A662-5D43-9920-F8148DBF4FF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7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AB1A65-7681-074D-9DC9-BD9DC40D006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0E77F6-C4E4-F342-96EE-817E67A48EC7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8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A367A7-728E-D147-94E6-BC537C99112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1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08EF6-1D28-A747-B6A0-25B686E6E92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9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C0F0C8-8AD4-0841-BFF8-4BFB72652CB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6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ple Chancery" panose="03020702040506060504" pitchFamily="66" charset="-79"/>
                <a:cs typeface="Apple Chancery" panose="03020702040506060504" pitchFamily="66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7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pple Chancery" panose="03020702040506060504" pitchFamily="66" charset="-79"/>
          <a:ea typeface="+mj-ea"/>
          <a:cs typeface="Apple Chancery" panose="03020702040506060504" pitchFamily="66" charset="-79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oleObject" Target="../embeddings/oleObject45.bin"/><Relationship Id="rId42" Type="http://schemas.openxmlformats.org/officeDocument/2006/relationships/oleObject" Target="../embeddings/oleObject49.bin"/><Relationship Id="rId47" Type="http://schemas.openxmlformats.org/officeDocument/2006/relationships/image" Target="../media/image33.emf"/><Relationship Id="rId50" Type="http://schemas.openxmlformats.org/officeDocument/2006/relationships/oleObject" Target="../embeddings/oleObject53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9" Type="http://schemas.openxmlformats.org/officeDocument/2006/relationships/image" Target="../media/image24.emf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37" Type="http://schemas.openxmlformats.org/officeDocument/2006/relationships/image" Target="../media/image28.emf"/><Relationship Id="rId40" Type="http://schemas.openxmlformats.org/officeDocument/2006/relationships/oleObject" Target="../embeddings/oleObject48.bin"/><Relationship Id="rId45" Type="http://schemas.openxmlformats.org/officeDocument/2006/relationships/image" Target="../media/image32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oleObject" Target="../embeddings/oleObject42.bin"/><Relationship Id="rId36" Type="http://schemas.openxmlformats.org/officeDocument/2006/relationships/oleObject" Target="../embeddings/oleObject46.bin"/><Relationship Id="rId49" Type="http://schemas.openxmlformats.org/officeDocument/2006/relationships/image" Target="../media/image34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oleObject" Target="../embeddings/oleObject50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23.e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48" Type="http://schemas.openxmlformats.org/officeDocument/2006/relationships/oleObject" Target="../embeddings/oleObject52.bin"/><Relationship Id="rId8" Type="http://schemas.openxmlformats.org/officeDocument/2006/relationships/oleObject" Target="../embeddings/oleObject32.bin"/><Relationship Id="rId51" Type="http://schemas.openxmlformats.org/officeDocument/2006/relationships/image" Target="../media/image35.emf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oleObject" Target="../embeddings/oleObject47.bin"/><Relationship Id="rId46" Type="http://schemas.openxmlformats.org/officeDocument/2006/relationships/oleObject" Target="../embeddings/oleObject51.bin"/><Relationship Id="rId20" Type="http://schemas.openxmlformats.org/officeDocument/2006/relationships/oleObject" Target="../embeddings/oleObject38.bin"/><Relationship Id="rId41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6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9.bin"/><Relationship Id="rId21" Type="http://schemas.openxmlformats.org/officeDocument/2006/relationships/oleObject" Target="../embeddings/oleObject14.bin"/><Relationship Id="rId34" Type="http://schemas.openxmlformats.org/officeDocument/2006/relationships/oleObject" Target="../embeddings/oleObject26.bin"/><Relationship Id="rId7" Type="http://schemas.openxmlformats.org/officeDocument/2006/relationships/image" Target="../media/image4.emf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4.bin"/><Relationship Id="rId37" Type="http://schemas.openxmlformats.org/officeDocument/2006/relationships/oleObject" Target="../embeddings/oleObject29.bin"/><Relationship Id="rId5" Type="http://schemas.openxmlformats.org/officeDocument/2006/relationships/image" Target="../media/image3.e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6.bin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2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7.emf"/><Relationship Id="rId30" Type="http://schemas.openxmlformats.org/officeDocument/2006/relationships/oleObject" Target="../embeddings/oleObject22.bin"/><Relationship Id="rId35" Type="http://schemas.openxmlformats.org/officeDocument/2006/relationships/oleObject" Target="../embeddings/oleObject27.bin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announcements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74BE3-03A4-6C4A-BFBC-53C9470F4505}"/>
              </a:ext>
            </a:extLst>
          </p:cNvPr>
          <p:cNvSpPr txBox="1"/>
          <p:nvPr/>
        </p:nvSpPr>
        <p:spPr>
          <a:xfrm>
            <a:off x="8438322" y="634003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 </a:t>
            </a:r>
          </a:p>
        </p:txBody>
      </p:sp>
    </p:spTree>
    <p:extLst>
      <p:ext uri="{BB962C8B-B14F-4D97-AF65-F5344CB8AC3E}">
        <p14:creationId xmlns:p14="http://schemas.microsoft.com/office/powerpoint/2010/main" val="229842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968625"/>
            <a:ext cx="3670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10.)</a:t>
            </a:r>
          </a:p>
        </p:txBody>
      </p:sp>
    </p:spTree>
    <p:extLst>
      <p:ext uri="{BB962C8B-B14F-4D97-AF65-F5344CB8AC3E}">
        <p14:creationId xmlns:p14="http://schemas.microsoft.com/office/powerpoint/2010/main" val="215464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11.)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FEDF-F5EB-934E-A72D-A0039F8CA053}"/>
              </a:ext>
            </a:extLst>
          </p:cNvPr>
          <p:cNvGrpSpPr/>
          <p:nvPr/>
        </p:nvGrpSpPr>
        <p:grpSpPr>
          <a:xfrm>
            <a:off x="5587742" y="1056755"/>
            <a:ext cx="415800" cy="4744490"/>
            <a:chOff x="5587742" y="1056755"/>
            <a:chExt cx="415800" cy="474449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EFCA82A-6C3B-974F-8AAD-DDFF36F1897B}"/>
                </a:ext>
              </a:extLst>
            </p:cNvPr>
            <p:cNvSpPr/>
            <p:nvPr/>
          </p:nvSpPr>
          <p:spPr>
            <a:xfrm rot="16200000">
              <a:off x="3431437" y="3213060"/>
              <a:ext cx="4728410" cy="4158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B2D25C14-F815-8E41-BDAF-7213927158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925217"/>
                </p:ext>
              </p:extLst>
            </p:nvPr>
          </p:nvGraphicFramePr>
          <p:xfrm>
            <a:off x="5634897" y="120882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9" r:id="rId4" imgW="139700" imgH="101600" progId="Equation.DSMT4">
                    <p:embed/>
                  </p:oleObj>
                </mc:Choice>
                <mc:Fallback>
                  <p:oleObj r:id="rId4" imgW="139700" imgH="1016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5BE14382-B208-EE42-9724-B305051E28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34897" y="120882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9785BD9-C2E1-0E47-A2E6-FEBD0FE499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021649"/>
                </p:ext>
              </p:extLst>
            </p:nvPr>
          </p:nvGraphicFramePr>
          <p:xfrm>
            <a:off x="5630881" y="160185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0" r:id="rId6" imgW="139700" imgH="101600" progId="Equation.DSMT4">
                    <p:embed/>
                  </p:oleObj>
                </mc:Choice>
                <mc:Fallback>
                  <p:oleObj r:id="rId6" imgW="139700" imgH="101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B2D25C14-F815-8E41-BDAF-7213927158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0881" y="160185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23199D86-F2A8-C24D-8F0F-7851551D5C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017391"/>
                </p:ext>
              </p:extLst>
            </p:nvPr>
          </p:nvGraphicFramePr>
          <p:xfrm>
            <a:off x="5626865" y="199489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1" r:id="rId8" imgW="139700" imgH="101600" progId="Equation.DSMT4">
                    <p:embed/>
                  </p:oleObj>
                </mc:Choice>
                <mc:Fallback>
                  <p:oleObj r:id="rId8" imgW="139700" imgH="10160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9785BD9-C2E1-0E47-A2E6-FEBD0FE499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26865" y="199489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735C4C9-8E8F-724C-8C8A-F828031EC0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7461781"/>
                </p:ext>
              </p:extLst>
            </p:nvPr>
          </p:nvGraphicFramePr>
          <p:xfrm>
            <a:off x="5622849" y="238792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2" r:id="rId10" imgW="139700" imgH="101600" progId="Equation.DSMT4">
                    <p:embed/>
                  </p:oleObj>
                </mc:Choice>
                <mc:Fallback>
                  <p:oleObj r:id="rId10" imgW="139700" imgH="10160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23199D86-F2A8-C24D-8F0F-7851551D5C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22849" y="238792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DCF92788-AF08-7A4F-8AE3-AE4064E43A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985795"/>
                </p:ext>
              </p:extLst>
            </p:nvPr>
          </p:nvGraphicFramePr>
          <p:xfrm>
            <a:off x="5618833" y="278096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3" r:id="rId12" imgW="139700" imgH="101600" progId="Equation.DSMT4">
                    <p:embed/>
                  </p:oleObj>
                </mc:Choice>
                <mc:Fallback>
                  <p:oleObj r:id="rId12" imgW="139700" imgH="1016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8735C4C9-8E8F-724C-8C8A-F828031EC0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18833" y="278096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9A2B42C-9415-8C41-A4C7-105CB12DE9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0815948"/>
                </p:ext>
              </p:extLst>
            </p:nvPr>
          </p:nvGraphicFramePr>
          <p:xfrm>
            <a:off x="5614817" y="317399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4" r:id="rId14" imgW="139700" imgH="101600" progId="Equation.DSMT4">
                    <p:embed/>
                  </p:oleObj>
                </mc:Choice>
                <mc:Fallback>
                  <p:oleObj r:id="rId14" imgW="139700" imgH="1016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DCF92788-AF08-7A4F-8AE3-AE4064E43AE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14817" y="317399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BB378CF2-0E50-FC4E-8969-E64CE8AC4E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265319"/>
                </p:ext>
              </p:extLst>
            </p:nvPr>
          </p:nvGraphicFramePr>
          <p:xfrm>
            <a:off x="5622833" y="356703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5" r:id="rId16" imgW="139700" imgH="101600" progId="Equation.DSMT4">
                    <p:embed/>
                  </p:oleObj>
                </mc:Choice>
                <mc:Fallback>
                  <p:oleObj r:id="rId16" imgW="139700" imgH="101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9A2B42C-9415-8C41-A4C7-105CB12DE9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22833" y="356703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9BBBBD25-0132-994F-AAA1-BE8217ED09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7878637"/>
                </p:ext>
              </p:extLst>
            </p:nvPr>
          </p:nvGraphicFramePr>
          <p:xfrm>
            <a:off x="5618817" y="396006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6" r:id="rId18" imgW="139700" imgH="101600" progId="Equation.DSMT4">
                    <p:embed/>
                  </p:oleObj>
                </mc:Choice>
                <mc:Fallback>
                  <p:oleObj r:id="rId18" imgW="139700" imgH="1016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BB378CF2-0E50-FC4E-8969-E64CE8AC4E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618817" y="396006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12E16395-2406-5049-AC12-E55A8DCB22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319902"/>
                </p:ext>
              </p:extLst>
            </p:nvPr>
          </p:nvGraphicFramePr>
          <p:xfrm>
            <a:off x="5614801" y="435310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7" r:id="rId20" imgW="139700" imgH="101600" progId="Equation.DSMT4">
                    <p:embed/>
                  </p:oleObj>
                </mc:Choice>
                <mc:Fallback>
                  <p:oleObj r:id="rId20" imgW="139700" imgH="10160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9BBBBD25-0132-994F-AAA1-BE8217ED09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614801" y="435310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E693B9BC-D364-AF4D-9051-398B632512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2944009"/>
                </p:ext>
              </p:extLst>
            </p:nvPr>
          </p:nvGraphicFramePr>
          <p:xfrm>
            <a:off x="5622817" y="474613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8" r:id="rId22" imgW="139700" imgH="101600" progId="Equation.DSMT4">
                    <p:embed/>
                  </p:oleObj>
                </mc:Choice>
                <mc:Fallback>
                  <p:oleObj r:id="rId22" imgW="139700" imgH="101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12E16395-2406-5049-AC12-E55A8DCB22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622817" y="474613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7702B59F-B297-5E4F-9C4A-B38CE0C684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3212958"/>
                </p:ext>
              </p:extLst>
            </p:nvPr>
          </p:nvGraphicFramePr>
          <p:xfrm>
            <a:off x="5618801" y="5139171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9" r:id="rId24" imgW="139700" imgH="101600" progId="Equation.DSMT4">
                    <p:embed/>
                  </p:oleObj>
                </mc:Choice>
                <mc:Fallback>
                  <p:oleObj r:id="rId24" imgW="139700" imgH="1016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E693B9BC-D364-AF4D-9051-398B632512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618801" y="5139171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26DB6213-9DC1-9142-98BA-2894DC4CEC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628498"/>
                </p:ext>
              </p:extLst>
            </p:nvPr>
          </p:nvGraphicFramePr>
          <p:xfrm>
            <a:off x="5626817" y="5532206"/>
            <a:ext cx="368645" cy="269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40" r:id="rId26" imgW="139700" imgH="101600" progId="Equation.DSMT4">
                    <p:embed/>
                  </p:oleObj>
                </mc:Choice>
                <mc:Fallback>
                  <p:oleObj r:id="rId26" imgW="139700" imgH="1016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7702B59F-B297-5E4F-9C4A-B38CE0C684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626817" y="5532206"/>
                          <a:ext cx="368645" cy="269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D50A43-F13A-804C-91F4-EBCC6D998975}"/>
              </a:ext>
            </a:extLst>
          </p:cNvPr>
          <p:cNvGrpSpPr/>
          <p:nvPr/>
        </p:nvGrpSpPr>
        <p:grpSpPr>
          <a:xfrm>
            <a:off x="3099106" y="995526"/>
            <a:ext cx="457153" cy="4810269"/>
            <a:chOff x="4226806" y="974896"/>
            <a:chExt cx="457153" cy="48102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8A58D52-8B82-8B4E-A523-DE69E853F127}"/>
                </a:ext>
              </a:extLst>
            </p:cNvPr>
            <p:cNvSpPr/>
            <p:nvPr/>
          </p:nvSpPr>
          <p:spPr>
            <a:xfrm rot="16200000">
              <a:off x="2070501" y="3131201"/>
              <a:ext cx="4728410" cy="415800"/>
            </a:xfrm>
            <a:prstGeom prst="roundRect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D01F796-54A4-4A4B-87EE-91328CAA5866}"/>
                </a:ext>
              </a:extLst>
            </p:cNvPr>
            <p:cNvGrpSpPr/>
            <p:nvPr/>
          </p:nvGrpSpPr>
          <p:grpSpPr>
            <a:xfrm>
              <a:off x="4226806" y="1022189"/>
              <a:ext cx="457153" cy="4762976"/>
              <a:chOff x="3579364" y="974896"/>
              <a:chExt cx="457153" cy="4762976"/>
            </a:xfrm>
          </p:grpSpPr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5BE14382-B208-EE42-9724-B305051E28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0499128"/>
                  </p:ext>
                </p:extLst>
              </p:nvPr>
            </p:nvGraphicFramePr>
            <p:xfrm>
              <a:off x="3579364" y="974896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1" r:id="rId28" imgW="139700" imgH="139700" progId="Equation.DSMT4">
                      <p:embed/>
                    </p:oleObj>
                  </mc:Choice>
                  <mc:Fallback>
                    <p:oleObj r:id="rId28" imgW="139700" imgH="1397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3579364" y="974896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>
                <a:extLst>
                  <a:ext uri="{FF2B5EF4-FFF2-40B4-BE49-F238E27FC236}">
                    <a16:creationId xmlns:a16="http://schemas.microsoft.com/office/drawing/2014/main" id="{ECB4F3DF-D121-E149-AAFA-DDE3ADF1D6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837234"/>
                  </p:ext>
                </p:extLst>
              </p:nvPr>
            </p:nvGraphicFramePr>
            <p:xfrm>
              <a:off x="3581289" y="1370364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2" r:id="rId30" imgW="139700" imgH="139700" progId="Equation.DSMT4">
                      <p:embed/>
                    </p:oleObj>
                  </mc:Choice>
                  <mc:Fallback>
                    <p:oleObj r:id="rId30" imgW="139700" imgH="139700" progId="Equation.DSMT4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5BE14382-B208-EE42-9724-B305051E28D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3581289" y="1370364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3B975014-FD1F-6C4B-BA40-9817C944B9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93613"/>
                  </p:ext>
                </p:extLst>
              </p:nvPr>
            </p:nvGraphicFramePr>
            <p:xfrm>
              <a:off x="3583214" y="1765832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3" r:id="rId32" imgW="139700" imgH="139700" progId="Equation.DSMT4">
                      <p:embed/>
                    </p:oleObj>
                  </mc:Choice>
                  <mc:Fallback>
                    <p:oleObj r:id="rId32" imgW="139700" imgH="139700" progId="Equation.DSMT4">
                      <p:embed/>
                      <p:pic>
                        <p:nvPicPr>
                          <p:cNvPr id="35" name="Object 34">
                            <a:extLst>
                              <a:ext uri="{FF2B5EF4-FFF2-40B4-BE49-F238E27FC236}">
                                <a16:creationId xmlns:a16="http://schemas.microsoft.com/office/drawing/2014/main" id="{ECB4F3DF-D121-E149-AAFA-DDE3ADF1D6A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3583214" y="1765832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>
                <a:extLst>
                  <a:ext uri="{FF2B5EF4-FFF2-40B4-BE49-F238E27FC236}">
                    <a16:creationId xmlns:a16="http://schemas.microsoft.com/office/drawing/2014/main" id="{69FAA8BC-F645-6F44-B7CE-EB193A46B4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3841110"/>
                  </p:ext>
                </p:extLst>
              </p:nvPr>
            </p:nvGraphicFramePr>
            <p:xfrm>
              <a:off x="3585139" y="2149725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4" r:id="rId34" imgW="139700" imgH="139700" progId="Equation.DSMT4">
                      <p:embed/>
                    </p:oleObj>
                  </mc:Choice>
                  <mc:Fallback>
                    <p:oleObj r:id="rId34" imgW="139700" imgH="139700" progId="Equation.DSMT4">
                      <p:embed/>
                      <p:pic>
                        <p:nvPicPr>
                          <p:cNvPr id="36" name="Object 35">
                            <a:extLst>
                              <a:ext uri="{FF2B5EF4-FFF2-40B4-BE49-F238E27FC236}">
                                <a16:creationId xmlns:a16="http://schemas.microsoft.com/office/drawing/2014/main" id="{3B975014-FD1F-6C4B-BA40-9817C944B9A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3585139" y="2149725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>
                <a:extLst>
                  <a:ext uri="{FF2B5EF4-FFF2-40B4-BE49-F238E27FC236}">
                    <a16:creationId xmlns:a16="http://schemas.microsoft.com/office/drawing/2014/main" id="{8F46DADF-64F5-D54C-8D05-DD7CE72DF2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9080465"/>
                  </p:ext>
                </p:extLst>
              </p:nvPr>
            </p:nvGraphicFramePr>
            <p:xfrm>
              <a:off x="3587064" y="2533618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5" r:id="rId36" imgW="139700" imgH="139700" progId="Equation.DSMT4">
                      <p:embed/>
                    </p:oleObj>
                  </mc:Choice>
                  <mc:Fallback>
                    <p:oleObj r:id="rId36" imgW="139700" imgH="139700" progId="Equation.DSMT4">
                      <p:embed/>
                      <p:pic>
                        <p:nvPicPr>
                          <p:cNvPr id="37" name="Object 36">
                            <a:extLst>
                              <a:ext uri="{FF2B5EF4-FFF2-40B4-BE49-F238E27FC236}">
                                <a16:creationId xmlns:a16="http://schemas.microsoft.com/office/drawing/2014/main" id="{69FAA8BC-F645-6F44-B7CE-EB193A46B4D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3587064" y="2533618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8">
                <a:extLst>
                  <a:ext uri="{FF2B5EF4-FFF2-40B4-BE49-F238E27FC236}">
                    <a16:creationId xmlns:a16="http://schemas.microsoft.com/office/drawing/2014/main" id="{452D2A9F-CA3B-F648-85CD-D8C4D324FC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4166539"/>
                  </p:ext>
                </p:extLst>
              </p:nvPr>
            </p:nvGraphicFramePr>
            <p:xfrm>
              <a:off x="3588989" y="2929086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6" r:id="rId38" imgW="139700" imgH="139700" progId="Equation.DSMT4">
                      <p:embed/>
                    </p:oleObj>
                  </mc:Choice>
                  <mc:Fallback>
                    <p:oleObj r:id="rId38" imgW="139700" imgH="139700" progId="Equation.DSMT4">
                      <p:embed/>
                      <p:pic>
                        <p:nvPicPr>
                          <p:cNvPr id="38" name="Object 37">
                            <a:extLst>
                              <a:ext uri="{FF2B5EF4-FFF2-40B4-BE49-F238E27FC236}">
                                <a16:creationId xmlns:a16="http://schemas.microsoft.com/office/drawing/2014/main" id="{8F46DADF-64F5-D54C-8D05-DD7CE72DF2F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9"/>
                          <a:stretch>
                            <a:fillRect/>
                          </a:stretch>
                        </p:blipFill>
                        <p:spPr>
                          <a:xfrm>
                            <a:off x="3588989" y="2929086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9">
                <a:extLst>
                  <a:ext uri="{FF2B5EF4-FFF2-40B4-BE49-F238E27FC236}">
                    <a16:creationId xmlns:a16="http://schemas.microsoft.com/office/drawing/2014/main" id="{5EB28C1E-60EE-2042-9264-886656FE98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2122790"/>
                  </p:ext>
                </p:extLst>
              </p:nvPr>
            </p:nvGraphicFramePr>
            <p:xfrm>
              <a:off x="3590914" y="3324554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7" r:id="rId40" imgW="139700" imgH="139700" progId="Equation.DSMT4">
                      <p:embed/>
                    </p:oleObj>
                  </mc:Choice>
                  <mc:Fallback>
                    <p:oleObj r:id="rId40" imgW="139700" imgH="139700" progId="Equation.DSMT4">
                      <p:embed/>
                      <p:pic>
                        <p:nvPicPr>
                          <p:cNvPr id="39" name="Object 38">
                            <a:extLst>
                              <a:ext uri="{FF2B5EF4-FFF2-40B4-BE49-F238E27FC236}">
                                <a16:creationId xmlns:a16="http://schemas.microsoft.com/office/drawing/2014/main" id="{452D2A9F-CA3B-F648-85CD-D8C4D324FC2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1"/>
                          <a:stretch>
                            <a:fillRect/>
                          </a:stretch>
                        </p:blipFill>
                        <p:spPr>
                          <a:xfrm>
                            <a:off x="3590914" y="3324554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>
                <a:extLst>
                  <a:ext uri="{FF2B5EF4-FFF2-40B4-BE49-F238E27FC236}">
                    <a16:creationId xmlns:a16="http://schemas.microsoft.com/office/drawing/2014/main" id="{D0AF67F8-6C33-1B40-B7C2-5187E69074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6034632"/>
                  </p:ext>
                </p:extLst>
              </p:nvPr>
            </p:nvGraphicFramePr>
            <p:xfrm>
              <a:off x="3592839" y="3720022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8" r:id="rId42" imgW="139700" imgH="139700" progId="Equation.DSMT4">
                      <p:embed/>
                    </p:oleObj>
                  </mc:Choice>
                  <mc:Fallback>
                    <p:oleObj r:id="rId42" imgW="139700" imgH="139700" progId="Equation.DSMT4">
                      <p:embed/>
                      <p:pic>
                        <p:nvPicPr>
                          <p:cNvPr id="40" name="Object 39">
                            <a:extLst>
                              <a:ext uri="{FF2B5EF4-FFF2-40B4-BE49-F238E27FC236}">
                                <a16:creationId xmlns:a16="http://schemas.microsoft.com/office/drawing/2014/main" id="{5EB28C1E-60EE-2042-9264-886656FE98B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3"/>
                          <a:stretch>
                            <a:fillRect/>
                          </a:stretch>
                        </p:blipFill>
                        <p:spPr>
                          <a:xfrm>
                            <a:off x="3592839" y="3720022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>
                <a:extLst>
                  <a:ext uri="{FF2B5EF4-FFF2-40B4-BE49-F238E27FC236}">
                    <a16:creationId xmlns:a16="http://schemas.microsoft.com/office/drawing/2014/main" id="{F6C4AD9B-7D2A-7D43-BED8-C4B6D7C656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2070265"/>
                  </p:ext>
                </p:extLst>
              </p:nvPr>
            </p:nvGraphicFramePr>
            <p:xfrm>
              <a:off x="3594764" y="4115490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49" r:id="rId44" imgW="139700" imgH="139700" progId="Equation.DSMT4">
                      <p:embed/>
                    </p:oleObj>
                  </mc:Choice>
                  <mc:Fallback>
                    <p:oleObj r:id="rId44" imgW="139700" imgH="139700" progId="Equation.DSMT4">
                      <p:embed/>
                      <p:pic>
                        <p:nvPicPr>
                          <p:cNvPr id="41" name="Object 40">
                            <a:extLst>
                              <a:ext uri="{FF2B5EF4-FFF2-40B4-BE49-F238E27FC236}">
                                <a16:creationId xmlns:a16="http://schemas.microsoft.com/office/drawing/2014/main" id="{D0AF67F8-6C33-1B40-B7C2-5187E690744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5"/>
                          <a:stretch>
                            <a:fillRect/>
                          </a:stretch>
                        </p:blipFill>
                        <p:spPr>
                          <a:xfrm>
                            <a:off x="3594764" y="4115490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>
                <a:extLst>
                  <a:ext uri="{FF2B5EF4-FFF2-40B4-BE49-F238E27FC236}">
                    <a16:creationId xmlns:a16="http://schemas.microsoft.com/office/drawing/2014/main" id="{E331F793-E24D-2249-9452-8E9FD4A333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2628117"/>
                  </p:ext>
                </p:extLst>
              </p:nvPr>
            </p:nvGraphicFramePr>
            <p:xfrm>
              <a:off x="3596689" y="4510958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50" r:id="rId46" imgW="139700" imgH="139700" progId="Equation.DSMT4">
                      <p:embed/>
                    </p:oleObj>
                  </mc:Choice>
                  <mc:Fallback>
                    <p:oleObj r:id="rId46" imgW="139700" imgH="139700" progId="Equation.DSMT4">
                      <p:embed/>
                      <p:pic>
                        <p:nvPicPr>
                          <p:cNvPr id="42" name="Object 41">
                            <a:extLst>
                              <a:ext uri="{FF2B5EF4-FFF2-40B4-BE49-F238E27FC236}">
                                <a16:creationId xmlns:a16="http://schemas.microsoft.com/office/drawing/2014/main" id="{F6C4AD9B-7D2A-7D43-BED8-C4B6D7C656C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7"/>
                          <a:stretch>
                            <a:fillRect/>
                          </a:stretch>
                        </p:blipFill>
                        <p:spPr>
                          <a:xfrm>
                            <a:off x="3596689" y="4510958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3">
                <a:extLst>
                  <a:ext uri="{FF2B5EF4-FFF2-40B4-BE49-F238E27FC236}">
                    <a16:creationId xmlns:a16="http://schemas.microsoft.com/office/drawing/2014/main" id="{190340A8-93DA-A246-9051-02D2100032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313387"/>
                  </p:ext>
                </p:extLst>
              </p:nvPr>
            </p:nvGraphicFramePr>
            <p:xfrm>
              <a:off x="3598614" y="4906426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51" r:id="rId48" imgW="139700" imgH="139700" progId="Equation.DSMT4">
                      <p:embed/>
                    </p:oleObj>
                  </mc:Choice>
                  <mc:Fallback>
                    <p:oleObj r:id="rId48" imgW="139700" imgH="139700" progId="Equation.DSMT4">
                      <p:embed/>
                      <p:pic>
                        <p:nvPicPr>
                          <p:cNvPr id="43" name="Object 42">
                            <a:extLst>
                              <a:ext uri="{FF2B5EF4-FFF2-40B4-BE49-F238E27FC236}">
                                <a16:creationId xmlns:a16="http://schemas.microsoft.com/office/drawing/2014/main" id="{E331F793-E24D-2249-9452-8E9FD4A3330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9"/>
                          <a:stretch>
                            <a:fillRect/>
                          </a:stretch>
                        </p:blipFill>
                        <p:spPr>
                          <a:xfrm>
                            <a:off x="3598614" y="4906426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>
                <a:extLst>
                  <a:ext uri="{FF2B5EF4-FFF2-40B4-BE49-F238E27FC236}">
                    <a16:creationId xmlns:a16="http://schemas.microsoft.com/office/drawing/2014/main" id="{2308AE6C-0054-114C-83B1-8F961ECEF3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5098272"/>
                  </p:ext>
                </p:extLst>
              </p:nvPr>
            </p:nvGraphicFramePr>
            <p:xfrm>
              <a:off x="3600539" y="5301894"/>
              <a:ext cx="435978" cy="435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52" r:id="rId50" imgW="139700" imgH="139700" progId="Equation.DSMT4">
                      <p:embed/>
                    </p:oleObj>
                  </mc:Choice>
                  <mc:Fallback>
                    <p:oleObj r:id="rId50" imgW="139700" imgH="139700" progId="Equation.DSMT4">
                      <p:embed/>
                      <p:pic>
                        <p:nvPicPr>
                          <p:cNvPr id="44" name="Object 43">
                            <a:extLst>
                              <a:ext uri="{FF2B5EF4-FFF2-40B4-BE49-F238E27FC236}">
                                <a16:creationId xmlns:a16="http://schemas.microsoft.com/office/drawing/2014/main" id="{190340A8-93DA-A246-9051-02D21000321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1"/>
                          <a:stretch>
                            <a:fillRect/>
                          </a:stretch>
                        </p:blipFill>
                        <p:spPr>
                          <a:xfrm>
                            <a:off x="3600539" y="5301894"/>
                            <a:ext cx="435978" cy="4359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9718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5463" y="392113"/>
            <a:ext cx="55514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8234"/>
            <a:ext cx="23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(courtesy of Mr. White)</a:t>
            </a:r>
          </a:p>
        </p:txBody>
      </p:sp>
    </p:spTree>
    <p:extLst>
      <p:ext uri="{BB962C8B-B14F-4D97-AF65-F5344CB8AC3E}">
        <p14:creationId xmlns:p14="http://schemas.microsoft.com/office/powerpoint/2010/main" val="157021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968625"/>
            <a:ext cx="3670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8234"/>
            <a:ext cx="403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(next five pictures courtesy of Mr. White)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13.)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965450"/>
            <a:ext cx="3670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2100" y="2565400"/>
            <a:ext cx="1193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225675"/>
            <a:ext cx="36703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14.)</a:t>
            </a:r>
          </a:p>
        </p:txBody>
      </p:sp>
    </p:spTree>
    <p:extLst>
      <p:ext uri="{BB962C8B-B14F-4D97-AF65-F5344CB8AC3E}">
        <p14:creationId xmlns:p14="http://schemas.microsoft.com/office/powerpoint/2010/main" val="81917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5463" y="392113"/>
            <a:ext cx="55514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15.)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8234"/>
            <a:ext cx="23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(courtesy of Mr. White)</a:t>
            </a:r>
          </a:p>
        </p:txBody>
      </p:sp>
    </p:spTree>
    <p:extLst>
      <p:ext uri="{BB962C8B-B14F-4D97-AF65-F5344CB8AC3E}">
        <p14:creationId xmlns:p14="http://schemas.microsoft.com/office/powerpoint/2010/main" val="31435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225675"/>
            <a:ext cx="36703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16.)</a:t>
            </a:r>
          </a:p>
        </p:txBody>
      </p:sp>
    </p:spTree>
    <p:extLst>
      <p:ext uri="{BB962C8B-B14F-4D97-AF65-F5344CB8AC3E}">
        <p14:creationId xmlns:p14="http://schemas.microsoft.com/office/powerpoint/2010/main" val="405083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92113"/>
            <a:ext cx="55514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17.)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3934"/>
            <a:ext cx="23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(courtesy of Mr. White)</a:t>
            </a:r>
          </a:p>
        </p:txBody>
      </p:sp>
    </p:spTree>
    <p:extLst>
      <p:ext uri="{BB962C8B-B14F-4D97-AF65-F5344CB8AC3E}">
        <p14:creationId xmlns:p14="http://schemas.microsoft.com/office/powerpoint/2010/main" val="240897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92113"/>
            <a:ext cx="55514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18.)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1234"/>
            <a:ext cx="23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(courtesy of Mr. White)</a:t>
            </a:r>
          </a:p>
        </p:txBody>
      </p:sp>
    </p:spTree>
    <p:extLst>
      <p:ext uri="{BB962C8B-B14F-4D97-AF65-F5344CB8AC3E}">
        <p14:creationId xmlns:p14="http://schemas.microsoft.com/office/powerpoint/2010/main" val="256374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Fields - concept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1"/>
          <a:stretch/>
        </p:blipFill>
        <p:spPr>
          <a:xfrm>
            <a:off x="502308" y="1403568"/>
            <a:ext cx="7565264" cy="112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6" r="2164" b="6891"/>
          <a:stretch/>
        </p:blipFill>
        <p:spPr>
          <a:xfrm>
            <a:off x="444150" y="4325008"/>
            <a:ext cx="7541525" cy="899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487" y="2322791"/>
            <a:ext cx="8603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it’s a vector, which tells you the direction a positive test charge will accelerate if placed in the field (a negative charge would go the other way).</a:t>
            </a: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Its magnitude is the available </a:t>
            </a:r>
            <a:r>
              <a:rPr lang="en-US" sz="1600" b="1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force per unit charge</a:t>
            </a: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 (like “g”). If you place a charge “q” at any location where you know E, you can calculate the force on the charge to be F = </a:t>
            </a:r>
            <a:r>
              <a:rPr lang="en-US" sz="1600" dirty="0" err="1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qE</a:t>
            </a: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 (like </a:t>
            </a:r>
            <a:r>
              <a:rPr lang="en-US" sz="1600" dirty="0" err="1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F</a:t>
            </a:r>
            <a:r>
              <a:rPr lang="en-US" sz="1600" baseline="-25000" dirty="0" err="1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g</a:t>
            </a: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 = mg)</a:t>
            </a: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This is how all our electrical devices work! When you flip a switch, plug something in, whatever, an electric field is the thing that makes electrical devices function.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1"/>
          <a:stretch/>
        </p:blipFill>
        <p:spPr>
          <a:xfrm>
            <a:off x="378487" y="1199152"/>
            <a:ext cx="8082340" cy="1195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88" y="5224583"/>
            <a:ext cx="848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An electron would accelerate to the </a:t>
            </a:r>
            <a:r>
              <a:rPr lang="en-US" sz="1600" b="1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left</a:t>
            </a: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 because the field indicates how a </a:t>
            </a:r>
            <a:r>
              <a:rPr lang="en-US" sz="1600" i="1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positive</a:t>
            </a: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 charge would accelerate.</a:t>
            </a: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A proton would accelerate to the right. It would feel the same electrical force as the electron (just in the opposite direction) but would accelerate differently due to its larger mass.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8967" y="1249679"/>
            <a:ext cx="168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</a:t>
            </a:r>
            <a:r>
              <a:rPr lang="en-US" sz="1400" i="1" dirty="0" err="1"/>
              <a:t>Fletch’s</a:t>
            </a:r>
            <a:r>
              <a:rPr lang="en-US" sz="1400" i="1" dirty="0"/>
              <a:t> book</a:t>
            </a: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257DC446-2F07-2744-84AC-E6D74316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19.)</a:t>
            </a:r>
          </a:p>
        </p:txBody>
      </p:sp>
    </p:spTree>
    <p:extLst>
      <p:ext uri="{BB962C8B-B14F-4D97-AF65-F5344CB8AC3E}">
        <p14:creationId xmlns:p14="http://schemas.microsoft.com/office/powerpoint/2010/main" val="32564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yourself on a distant planet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1600200"/>
            <a:ext cx="8599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You’re on</a:t>
            </a:r>
            <a:r>
              <a:rPr lang="en-US" sz="2000" dirty="0"/>
              <a:t> some </a:t>
            </a:r>
            <a:r>
              <a:rPr lang="en-US" sz="2000" dirty="0">
                <a:solidFill>
                  <a:srgbClr val="1D46D1"/>
                </a:solidFill>
              </a:rPr>
              <a:t>unknown distant planet</a:t>
            </a:r>
            <a:r>
              <a:rPr lang="en-US" sz="2000" dirty="0"/>
              <a:t>, and you’re told that a particular object (let’s say, an alien pineapple) held 2 m above the ground will have a force of 95 N on it.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 would be useful</a:t>
            </a:r>
            <a:r>
              <a:rPr lang="mr-IN" sz="2000" dirty="0"/>
              <a:t>…</a:t>
            </a:r>
            <a:r>
              <a:rPr lang="en-US" sz="2000" dirty="0"/>
              <a:t>if everything you owned and interacted with had exactly the same mass as the alien pineapple. Otherwise, it tells you nothing about the gravitational force on any object with a different mass.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However, if</a:t>
            </a:r>
            <a:r>
              <a:rPr lang="en-US" sz="2000" dirty="0"/>
              <a:t> you </a:t>
            </a:r>
            <a:r>
              <a:rPr lang="en-US" sz="2000" dirty="0">
                <a:solidFill>
                  <a:srgbClr val="1D46D1"/>
                </a:solidFill>
              </a:rPr>
              <a:t>knew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rgbClr val="1D46D1"/>
                </a:solidFill>
              </a:rPr>
              <a:t>force per unit mass </a:t>
            </a:r>
            <a:r>
              <a:rPr lang="en-US" sz="2000" dirty="0"/>
              <a:t>(N/kg) for anything at the 2 m height above the ground, that would be </a:t>
            </a:r>
            <a:r>
              <a:rPr lang="en-US" sz="2000" dirty="0">
                <a:solidFill>
                  <a:srgbClr val="1D46D1"/>
                </a:solidFill>
              </a:rPr>
              <a:t>WAY more useful</a:t>
            </a:r>
            <a:r>
              <a:rPr lang="en-US" sz="2000" dirty="0"/>
              <a:t>.</a:t>
            </a:r>
          </a:p>
          <a:p>
            <a:pPr lvl="1"/>
            <a:r>
              <a:rPr lang="en-US" dirty="0"/>
              <a:t>Hey wait. F/m = acceleration. So that gives us “g”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932C7-E5DD-724E-B901-1519E40730A4}"/>
              </a:ext>
            </a:extLst>
          </p:cNvPr>
          <p:cNvSpPr txBox="1"/>
          <p:nvPr/>
        </p:nvSpPr>
        <p:spPr>
          <a:xfrm>
            <a:off x="8438322" y="634003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 </a:t>
            </a:r>
          </a:p>
        </p:txBody>
      </p:sp>
    </p:spTree>
    <p:extLst>
      <p:ext uri="{BB962C8B-B14F-4D97-AF65-F5344CB8AC3E}">
        <p14:creationId xmlns:p14="http://schemas.microsoft.com/office/powerpoint/2010/main" val="22512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example - 15.17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89" y="1417638"/>
            <a:ext cx="8466881" cy="85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3.8 gram mass </a:t>
            </a:r>
            <a:r>
              <a:rPr lang="en-US" altLang="en-US" sz="2000" dirty="0"/>
              <a:t>with charge -18 𝝁C on it is </a:t>
            </a:r>
            <a:r>
              <a:rPr lang="en-US" altLang="en-US" sz="2000" dirty="0">
                <a:solidFill>
                  <a:srgbClr val="1D46D1"/>
                </a:solidFill>
              </a:rPr>
              <a:t>suspended motionless </a:t>
            </a:r>
            <a:r>
              <a:rPr lang="en-US" altLang="en-US" sz="2000" dirty="0"/>
              <a:t>in an electric field.  Determine the electric field.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43" y="2793343"/>
            <a:ext cx="241300" cy="241300"/>
          </a:xfrm>
          <a:prstGeom prst="rect">
            <a:avLst/>
          </a:prstGeom>
        </p:spPr>
      </p:pic>
      <p:sp>
        <p:nvSpPr>
          <p:cNvPr id="6" name="TextBox 43">
            <a:extLst>
              <a:ext uri="{FF2B5EF4-FFF2-40B4-BE49-F238E27FC236}">
                <a16:creationId xmlns:a16="http://schemas.microsoft.com/office/drawing/2014/main" id="{EEC93819-FD28-4F47-916C-3173797E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20.)</a:t>
            </a:r>
          </a:p>
        </p:txBody>
      </p:sp>
    </p:spTree>
    <p:extLst>
      <p:ext uri="{BB962C8B-B14F-4D97-AF65-F5344CB8AC3E}">
        <p14:creationId xmlns:p14="http://schemas.microsoft.com/office/powerpoint/2010/main" val="131941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example - 15.17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91" y="12811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3.8 gram mass </a:t>
            </a:r>
            <a:r>
              <a:rPr lang="en-US" altLang="en-US" sz="2000" dirty="0"/>
              <a:t>with charge -18 𝝁C on it is suspended motionless in an electric field.  Determine the electric field.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343" y="2793343"/>
            <a:ext cx="241300" cy="241300"/>
          </a:xfrm>
          <a:prstGeom prst="rect">
            <a:avLst/>
          </a:prstGeom>
        </p:spPr>
      </p:pic>
      <p:graphicFrame>
        <p:nvGraphicFramePr>
          <p:cNvPr id="6" name="Object 49"/>
          <p:cNvGraphicFramePr>
            <a:graphicFrameLocks noChangeAspect="1"/>
          </p:cNvGraphicFramePr>
          <p:nvPr/>
        </p:nvGraphicFramePr>
        <p:xfrm>
          <a:off x="7351301" y="2769939"/>
          <a:ext cx="13208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4" imgW="952500" imgH="228600" progId="Equation.DSMT4">
                  <p:embed/>
                </p:oleObj>
              </mc:Choice>
              <mc:Fallback>
                <p:oleObj name="Equation" r:id="rId4" imgW="952500" imgH="228600" progId="Equation.DSMT4">
                  <p:embed/>
                  <p:pic>
                    <p:nvPicPr>
                      <p:cNvPr id="6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301" y="2769939"/>
                        <a:ext cx="13208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7107620" y="3132082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107620" y="1912882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9" name="Object 49"/>
          <p:cNvGraphicFramePr>
            <a:graphicFrameLocks noChangeAspect="1"/>
          </p:cNvGraphicFramePr>
          <p:nvPr/>
        </p:nvGraphicFramePr>
        <p:xfrm>
          <a:off x="7183820" y="3513082"/>
          <a:ext cx="334963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6" imgW="241300" imgH="165100" progId="Equation.DSMT4">
                  <p:embed/>
                </p:oleObj>
              </mc:Choice>
              <mc:Fallback>
                <p:oleObj name="Equation" r:id="rId6" imgW="241300" imgH="165100" progId="Equation.DSMT4">
                  <p:embed/>
                  <p:pic>
                    <p:nvPicPr>
                      <p:cNvPr id="9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820" y="3513082"/>
                        <a:ext cx="334963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9"/>
          <p:cNvGraphicFramePr>
            <a:graphicFrameLocks noChangeAspect="1"/>
          </p:cNvGraphicFramePr>
          <p:nvPr/>
        </p:nvGraphicFramePr>
        <p:xfrm>
          <a:off x="7260020" y="2065282"/>
          <a:ext cx="881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8" imgW="635000" imgH="279400" progId="Equation.DSMT4">
                  <p:embed/>
                </p:oleObj>
              </mc:Choice>
              <mc:Fallback>
                <p:oleObj name="Equation" r:id="rId8" imgW="635000" imgH="279400" progId="Equation.DSMT4">
                  <p:embed/>
                  <p:pic>
                    <p:nvPicPr>
                      <p:cNvPr id="1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020" y="2065282"/>
                        <a:ext cx="8810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9"/>
          <p:cNvGraphicFramePr>
            <a:graphicFrameLocks noChangeAspect="1"/>
          </p:cNvGraphicFramePr>
          <p:nvPr/>
        </p:nvGraphicFramePr>
        <p:xfrm>
          <a:off x="1219200" y="2070110"/>
          <a:ext cx="3438525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10" imgW="2273300" imgH="1384300" progId="Equation.DSMT4">
                  <p:embed/>
                </p:oleObj>
              </mc:Choice>
              <mc:Fallback>
                <p:oleObj name="Equation" r:id="rId10" imgW="2273300" imgH="1384300" progId="Equation.DSMT4">
                  <p:embed/>
                  <p:pic>
                    <p:nvPicPr>
                      <p:cNvPr id="1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70110"/>
                        <a:ext cx="3438525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4252" y="4457408"/>
            <a:ext cx="7426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As for direction</a:t>
            </a:r>
            <a:r>
              <a:rPr lang="en-US" altLang="en-US" sz="1800" dirty="0">
                <a:latin typeface="Palatino Linotype" charset="0"/>
                <a:ea typeface="Palatino Linotype" charset="0"/>
                <a:cs typeface="Palatino Linotype" charset="0"/>
              </a:rPr>
              <a:t>, negative charges feel a force opposite the direction of electric fields, so if the force is up the electric field must be down and:</a:t>
            </a:r>
          </a:p>
        </p:txBody>
      </p:sp>
      <p:graphicFrame>
        <p:nvGraphicFramePr>
          <p:cNvPr id="13" name="Object 49"/>
          <p:cNvGraphicFramePr>
            <a:graphicFrameLocks noChangeAspect="1"/>
          </p:cNvGraphicFramePr>
          <p:nvPr/>
        </p:nvGraphicFramePr>
        <p:xfrm>
          <a:off x="1524000" y="5346710"/>
          <a:ext cx="2305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12" imgW="1524000" imgH="304800" progId="Equation.DSMT4">
                  <p:embed/>
                </p:oleObj>
              </mc:Choice>
              <mc:Fallback>
                <p:oleObj name="Equation" r:id="rId12" imgW="1524000" imgH="304800" progId="Equation.DSMT4">
                  <p:embed/>
                  <p:pic>
                    <p:nvPicPr>
                      <p:cNvPr id="13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46710"/>
                        <a:ext cx="23050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9"/>
          <p:cNvGraphicFramePr>
            <a:graphicFrameLocks noChangeAspect="1"/>
          </p:cNvGraphicFramePr>
          <p:nvPr/>
        </p:nvGraphicFramePr>
        <p:xfrm>
          <a:off x="5019675" y="5365760"/>
          <a:ext cx="21701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4" imgW="1435100" imgH="279400" progId="Equation.DSMT4">
                  <p:embed/>
                </p:oleObj>
              </mc:Choice>
              <mc:Fallback>
                <p:oleObj name="Equation" r:id="rId14" imgW="1435100" imgH="279400" progId="Equation.DSMT4">
                  <p:embed/>
                  <p:pic>
                    <p:nvPicPr>
                      <p:cNvPr id="14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5365760"/>
                        <a:ext cx="21701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181475" y="5389573"/>
            <a:ext cx="368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/>
              <a:t>or</a:t>
            </a:r>
            <a:endParaRPr lang="en-US" altLang="en-US" sz="1800"/>
          </a:p>
        </p:txBody>
      </p:sp>
      <p:sp>
        <p:nvSpPr>
          <p:cNvPr id="16" name="TextBox 43">
            <a:extLst>
              <a:ext uri="{FF2B5EF4-FFF2-40B4-BE49-F238E27FC236}">
                <a16:creationId xmlns:a16="http://schemas.microsoft.com/office/drawing/2014/main" id="{A409AE4A-235B-7042-8291-2B1D312C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21.)</a:t>
            </a:r>
          </a:p>
        </p:txBody>
      </p:sp>
    </p:spTree>
    <p:extLst>
      <p:ext uri="{BB962C8B-B14F-4D97-AF65-F5344CB8AC3E}">
        <p14:creationId xmlns:p14="http://schemas.microsoft.com/office/powerpoint/2010/main" val="39801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field - FBD practice (15.21)</a:t>
            </a:r>
          </a:p>
        </p:txBody>
      </p:sp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 flipH="1">
            <a:off x="5547360" y="1655379"/>
            <a:ext cx="28194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" name="Straight Connector 23"/>
          <p:cNvCxnSpPr>
            <a:cxnSpLocks noChangeShapeType="1"/>
          </p:cNvCxnSpPr>
          <p:nvPr/>
        </p:nvCxnSpPr>
        <p:spPr bwMode="auto">
          <a:xfrm flipH="1">
            <a:off x="5547360" y="3255579"/>
            <a:ext cx="2895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6" name="Freeform 4"/>
          <p:cNvSpPr>
            <a:spLocks/>
          </p:cNvSpPr>
          <p:nvPr/>
        </p:nvSpPr>
        <p:spPr bwMode="auto">
          <a:xfrm>
            <a:off x="6082348" y="2955542"/>
            <a:ext cx="153987" cy="295275"/>
          </a:xfrm>
          <a:custGeom>
            <a:avLst/>
            <a:gdLst>
              <a:gd name="T0" fmla="*/ 0 w 153950"/>
              <a:gd name="T1" fmla="*/ 0 h 295036"/>
              <a:gd name="T2" fmla="*/ 128292 w 153950"/>
              <a:gd name="T3" fmla="*/ 153932 h 295036"/>
              <a:gd name="T4" fmla="*/ 153950 w 153950"/>
              <a:gd name="T5" fmla="*/ 295036 h 2950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50" h="295036">
                <a:moveTo>
                  <a:pt x="0" y="0"/>
                </a:moveTo>
                <a:cubicBezTo>
                  <a:pt x="51317" y="52379"/>
                  <a:pt x="102634" y="104759"/>
                  <a:pt x="128292" y="153932"/>
                </a:cubicBezTo>
                <a:cubicBezTo>
                  <a:pt x="153950" y="203105"/>
                  <a:pt x="153950" y="295036"/>
                  <a:pt x="153950" y="2950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233160" y="2874579"/>
          <a:ext cx="2286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27000" imgH="177800" progId="Equation.DSMT4">
                  <p:embed/>
                </p:oleObj>
              </mc:Choice>
              <mc:Fallback>
                <p:oleObj name="Equation" r:id="rId3" imgW="127000" imgH="1778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2874579"/>
                        <a:ext cx="2286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 rot="19786713">
            <a:off x="6745923" y="2168142"/>
            <a:ext cx="304800" cy="304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1450157"/>
            <a:ext cx="47769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A block of mass m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has </a:t>
            </a:r>
            <a:r>
              <a:rPr lang="en-US" altLang="en-US" sz="2000" dirty="0">
                <a:solidFill>
                  <a:srgbClr val="1D46D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charge -Q on it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It </a:t>
            </a:r>
            <a:r>
              <a:rPr lang="en-US" altLang="en-US" sz="2000" dirty="0">
                <a:solidFill>
                  <a:srgbClr val="1D46D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sits stationary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 a frictionless incline.  Derive an expression for the </a:t>
            </a:r>
            <a:r>
              <a:rPr lang="en-US" altLang="en-US" sz="2000" dirty="0">
                <a:solidFill>
                  <a:srgbClr val="1D46D1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electric field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to make this happen, including its direction.</a:t>
            </a: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D2E45169-0BBC-EA4F-A247-9E9BE579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22.)</a:t>
            </a:r>
          </a:p>
        </p:txBody>
      </p:sp>
    </p:spTree>
    <p:extLst>
      <p:ext uri="{BB962C8B-B14F-4D97-AF65-F5344CB8AC3E}">
        <p14:creationId xmlns:p14="http://schemas.microsoft.com/office/powerpoint/2010/main" val="113614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15.21 solution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4B565-2C97-4541-AA86-AD7AEAF3C1C3}"/>
              </a:ext>
            </a:extLst>
          </p:cNvPr>
          <p:cNvGrpSpPr/>
          <p:nvPr/>
        </p:nvGrpSpPr>
        <p:grpSpPr>
          <a:xfrm>
            <a:off x="3399381" y="1428721"/>
            <a:ext cx="2786063" cy="2133600"/>
            <a:chOff x="543910" y="1492469"/>
            <a:chExt cx="2786063" cy="21336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924910" y="1568669"/>
              <a:ext cx="1731963" cy="2057400"/>
              <a:chOff x="3602114" y="2056888"/>
              <a:chExt cx="1731886" cy="2057912"/>
            </a:xfrm>
          </p:grpSpPr>
          <p:sp>
            <p:nvSpPr>
              <p:cNvPr id="5" name="Rectangle 11"/>
              <p:cNvSpPr>
                <a:spLocks noChangeArrowheads="1"/>
              </p:cNvSpPr>
              <p:nvPr/>
            </p:nvSpPr>
            <p:spPr bwMode="auto">
              <a:xfrm rot="-1813287">
                <a:off x="4094597" y="2951595"/>
                <a:ext cx="304800" cy="30480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" name="Straight Arrow Connector 5"/>
              <p:cNvCxnSpPr>
                <a:cxnSpLocks noChangeShapeType="1"/>
              </p:cNvCxnSpPr>
              <p:nvPr/>
            </p:nvCxnSpPr>
            <p:spPr bwMode="auto">
              <a:xfrm flipH="1" flipV="1">
                <a:off x="3602114" y="2056888"/>
                <a:ext cx="512686" cy="8387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4267200" y="3124200"/>
                <a:ext cx="0" cy="9906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" name="Straight Arrow Connector 18"/>
              <p:cNvCxnSpPr>
                <a:cxnSpLocks noChangeShapeType="1"/>
              </p:cNvCxnSpPr>
              <p:nvPr/>
            </p:nvCxnSpPr>
            <p:spPr bwMode="auto">
              <a:xfrm flipV="1">
                <a:off x="4419600" y="2438400"/>
                <a:ext cx="914400" cy="533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286783"/>
                </p:ext>
              </p:extLst>
            </p:nvPr>
          </p:nvGraphicFramePr>
          <p:xfrm>
            <a:off x="1661510" y="3179982"/>
            <a:ext cx="4333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Equation" r:id="rId3" imgW="241300" imgH="165100" progId="Equation.DSMT4">
                    <p:embed/>
                  </p:oleObj>
                </mc:Choice>
                <mc:Fallback>
                  <p:oleObj name="Equation" r:id="rId3" imgW="241300" imgH="165100" progId="Equation.DSMT4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1510" y="3179982"/>
                          <a:ext cx="4333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990328"/>
                </p:ext>
              </p:extLst>
            </p:nvPr>
          </p:nvGraphicFramePr>
          <p:xfrm>
            <a:off x="2144110" y="1492469"/>
            <a:ext cx="1185863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5" imgW="660400" imgH="279400" progId="Equation.DSMT4">
                    <p:embed/>
                  </p:oleObj>
                </mc:Choice>
                <mc:Fallback>
                  <p:oleObj name="Equation" r:id="rId5" imgW="660400" imgH="279400" progId="Equation.DSMT4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110" y="1492469"/>
                          <a:ext cx="1185863" cy="50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95"/>
                </p:ext>
              </p:extLst>
            </p:nvPr>
          </p:nvGraphicFramePr>
          <p:xfrm>
            <a:off x="543910" y="1721069"/>
            <a:ext cx="296863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910" y="1721069"/>
                          <a:ext cx="296863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6436" y="1446314"/>
            <a:ext cx="3021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Summing the forces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along the incline (and calling up the incline the +x direction):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19184"/>
              </p:ext>
            </p:extLst>
          </p:nvPr>
        </p:nvGraphicFramePr>
        <p:xfrm>
          <a:off x="6060054" y="2626424"/>
          <a:ext cx="2626746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9" imgW="1612900" imgH="889000" progId="Equation.DSMT4">
                  <p:embed/>
                </p:oleObj>
              </mc:Choice>
              <mc:Fallback>
                <p:oleObj name="Equation" r:id="rId9" imgW="1612900" imgH="889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054" y="2626424"/>
                        <a:ext cx="2626746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3910" y="4345865"/>
            <a:ext cx="84970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With the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ELECTRIC FORCE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up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incline, and remembering that negative charges feel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FORCES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OPPOSITE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direction of electric fields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 the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field must be DOWN the incline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.  If the +x direction is up the incline, we can write: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29973" y="5403388"/>
                <a:ext cx="1754198" cy="566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</m:t>
                      </m:r>
                      <m:r>
                        <a:rPr lang="en-US" b="0" i="0" smtClean="0">
                          <a:latin typeface="Cambria Math" charset="0"/>
                        </a:rPr>
                        <m:t>=−</m:t>
                      </m:r>
                      <m:d>
                        <m:d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mgsin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Q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i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73" y="5403388"/>
                <a:ext cx="1754198" cy="5661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43">
            <a:extLst>
              <a:ext uri="{FF2B5EF4-FFF2-40B4-BE49-F238E27FC236}">
                <a16:creationId xmlns:a16="http://schemas.microsoft.com/office/drawing/2014/main" id="{DD40D0A7-5B6F-7642-93D3-DA59CAF4D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23.)</a:t>
            </a:r>
          </a:p>
        </p:txBody>
      </p:sp>
    </p:spTree>
    <p:extLst>
      <p:ext uri="{BB962C8B-B14F-4D97-AF65-F5344CB8AC3E}">
        <p14:creationId xmlns:p14="http://schemas.microsoft.com/office/powerpoint/2010/main" val="2554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charge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6" y="1364647"/>
            <a:ext cx="464695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Remember that electric fields</a:t>
            </a:r>
            <a:r>
              <a:rPr lang="en-US" sz="1800" i="1" dirty="0"/>
              <a:t>, like electric forces, are vectors! Vector addition still applies here</a:t>
            </a:r>
            <a:r>
              <a:rPr lang="mr-IN" sz="1800" i="1" dirty="0"/>
              <a:t>…</a:t>
            </a:r>
            <a:endParaRPr lang="en-US" sz="1800" i="1" dirty="0"/>
          </a:p>
          <a:p>
            <a:endParaRPr lang="en-US" sz="1600" i="1" dirty="0"/>
          </a:p>
          <a:p>
            <a:pPr marL="0" indent="0">
              <a:buNone/>
            </a:pPr>
            <a:r>
              <a:rPr lang="en-US" sz="2000" dirty="0"/>
              <a:t>Charge q</a:t>
            </a:r>
            <a:r>
              <a:rPr lang="en-US" sz="2000" baseline="-25000" dirty="0"/>
              <a:t>1</a:t>
            </a:r>
            <a:r>
              <a:rPr lang="en-US" sz="2000" dirty="0"/>
              <a:t> = 7 𝝁C is at the origin, and charge q</a:t>
            </a:r>
            <a:r>
              <a:rPr lang="en-US" sz="2000" baseline="-25000" dirty="0"/>
              <a:t>2</a:t>
            </a:r>
            <a:r>
              <a:rPr lang="en-US" sz="2000" dirty="0"/>
              <a:t> = -5 𝝁C is on the x-axis, 0.300 m from the origin. </a:t>
            </a:r>
            <a:endParaRPr lang="en-US" dirty="0"/>
          </a:p>
          <a:p>
            <a:pPr lvl="1"/>
            <a:r>
              <a:rPr lang="en-US" dirty="0"/>
              <a:t>Find the magnitude and direction                                                            of the electric field at point P,                                                                   which has coordinates (0, 0.400 m). </a:t>
            </a:r>
          </a:p>
          <a:p>
            <a:pPr lvl="1"/>
            <a:r>
              <a:rPr lang="en-US" dirty="0"/>
              <a:t>Find the force on a charge of                                                                      0.2 </a:t>
            </a:r>
            <a:r>
              <a:rPr lang="en-US" dirty="0" err="1"/>
              <a:t>nC</a:t>
            </a:r>
            <a:r>
              <a:rPr lang="en-US" dirty="0"/>
              <a:t> placed at P.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4DAF46-9D3A-BD44-905A-A96B69BD86C6}"/>
              </a:ext>
            </a:extLst>
          </p:cNvPr>
          <p:cNvGrpSpPr/>
          <p:nvPr/>
        </p:nvGrpSpPr>
        <p:grpSpPr>
          <a:xfrm>
            <a:off x="5132387" y="2473481"/>
            <a:ext cx="3774531" cy="3078366"/>
            <a:chOff x="4738848" y="2612377"/>
            <a:chExt cx="3774531" cy="307836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554717" y="5197921"/>
              <a:ext cx="29586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 flipH="1">
              <a:off x="5554717" y="2612377"/>
              <a:ext cx="0" cy="2585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444357" y="5087563"/>
              <a:ext cx="220717" cy="220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530659" y="5087563"/>
              <a:ext cx="225975" cy="22597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3000" y="5155881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Palatino Linotype" charset="0"/>
                  <a:ea typeface="Palatino Linotype" charset="0"/>
                  <a:cs typeface="Palatino Linotype" charset="0"/>
                </a:rPr>
                <a:t>0.300 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598" y="5344676"/>
              <a:ext cx="981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alatino Linotype" charset="0"/>
                  <a:ea typeface="Palatino Linotype" charset="0"/>
                  <a:cs typeface="Palatino Linotype" charset="0"/>
                </a:rPr>
                <a:t>q</a:t>
              </a:r>
              <a:r>
                <a:rPr lang="fr-FR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1</a:t>
              </a:r>
              <a:r>
                <a:rPr lang="en-US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 </a:t>
              </a:r>
              <a:r>
                <a:rPr lang="en-US" sz="1600" dirty="0">
                  <a:latin typeface="Palatino Linotype" charset="0"/>
                  <a:ea typeface="Palatino Linotype" charset="0"/>
                  <a:cs typeface="Palatino Linotype" charset="0"/>
                </a:rPr>
                <a:t>= 7 </a:t>
              </a:r>
              <a:r>
                <a:rPr lang="en-US" sz="1600" dirty="0"/>
                <a:t>𝝁C</a:t>
              </a:r>
              <a:endParaRPr lang="en-US" sz="1600" dirty="0">
                <a:latin typeface="Palatino Linotype" charset="0"/>
                <a:ea typeface="Palatino Linotype" charset="0"/>
                <a:cs typeface="Palatino Linotype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2944" y="5352189"/>
              <a:ext cx="1213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alatino Linotype" charset="0"/>
                  <a:ea typeface="Palatino Linotype" charset="0"/>
                  <a:cs typeface="Palatino Linotype" charset="0"/>
                </a:rPr>
                <a:t>q</a:t>
              </a:r>
              <a:r>
                <a:rPr lang="fr-FR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2</a:t>
              </a:r>
              <a:r>
                <a:rPr lang="en-US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 </a:t>
              </a:r>
              <a:r>
                <a:rPr lang="en-US" sz="1600" dirty="0">
                  <a:latin typeface="Palatino Linotype" charset="0"/>
                  <a:ea typeface="Palatino Linotype" charset="0"/>
                  <a:cs typeface="Palatino Linotype" charset="0"/>
                </a:rPr>
                <a:t>= -5 </a:t>
              </a:r>
              <a:r>
                <a:rPr lang="en-US" sz="1600" dirty="0"/>
                <a:t>𝝁C</a:t>
              </a:r>
              <a:endParaRPr lang="en-US" sz="1600" dirty="0">
                <a:latin typeface="Palatino Linotype" charset="0"/>
                <a:ea typeface="Palatino Linotype" charset="0"/>
                <a:cs typeface="Palatino Linotype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96914" y="2900858"/>
              <a:ext cx="105104" cy="1051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4227" y="2683566"/>
              <a:ext cx="52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586246" y="3005962"/>
              <a:ext cx="2009036" cy="21146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38848" y="3788342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0.400 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75516" y="3738985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0.500 m</a:t>
              </a:r>
            </a:p>
          </p:txBody>
        </p:sp>
      </p:grpSp>
      <p:sp>
        <p:nvSpPr>
          <p:cNvPr id="18" name="TextBox 43">
            <a:extLst>
              <a:ext uri="{FF2B5EF4-FFF2-40B4-BE49-F238E27FC236}">
                <a16:creationId xmlns:a16="http://schemas.microsoft.com/office/drawing/2014/main" id="{3EB098DD-E466-C045-B8CE-EB8A9AE6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>
                <a:latin typeface="Times New Roman"/>
                <a:cs typeface="Times New Roman"/>
              </a:rPr>
              <a:t>24.)</a:t>
            </a:r>
            <a:endParaRPr lang="en-U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305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950"/>
          </a:xfrm>
        </p:spPr>
        <p:txBody>
          <a:bodyPr/>
          <a:lstStyle/>
          <a:p>
            <a:r>
              <a:rPr lang="en-US" dirty="0"/>
              <a:t>Multiple charge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442" y="1203823"/>
            <a:ext cx="764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First, find the magnitude of the electric field due to each charge at 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8331" y="1641384"/>
                <a:ext cx="5827986" cy="523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mr-I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mr-I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latin typeface="Cambria Math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en-US" sz="15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N</m:t>
                          </m:r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C</m:t>
                                  </m:r>
                                </m:e>
                                <m:sup>
                                  <m: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mr-I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0" smtClean="0">
                              <a:latin typeface="Cambria Math" charset="0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−6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C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0" smtClean="0">
                                      <a:latin typeface="Cambria Math" charset="0"/>
                                    </a:rPr>
                                    <m:t>0.4 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0" smtClean="0">
                          <a:latin typeface="Cambria Math" charset="0"/>
                        </a:rPr>
                        <m:t>=3.93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latin typeface="Cambria Math" charset="0"/>
                        </a:rPr>
                        <m:t> </m:t>
                      </m:r>
                      <m:r>
                        <a:rPr lang="en-US" sz="15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1500" b="0" i="1" smtClean="0">
                          <a:latin typeface="Cambria Math" charset="0"/>
                        </a:rPr>
                        <m:t>/</m:t>
                      </m:r>
                      <m:r>
                        <a:rPr lang="en-US" sz="15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1" y="1641384"/>
                <a:ext cx="5827986" cy="5233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8331" y="2313653"/>
                <a:ext cx="5827986" cy="523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mr-I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mr-I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latin typeface="Cambria Math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en-US" sz="15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N</m:t>
                          </m:r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C</m:t>
                                  </m:r>
                                </m:e>
                                <m:sup>
                                  <m:r>
                                    <a:rPr lang="en-US" sz="15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mr-IN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0" smtClean="0">
                              <a:latin typeface="Cambria Math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−6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C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0" smtClean="0">
                                      <a:latin typeface="Cambria Math" charset="0"/>
                                    </a:rPr>
                                    <m:t>0.5 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00" b="0" i="0" smtClean="0">
                          <a:latin typeface="Cambria Math" charset="0"/>
                        </a:rPr>
                        <m:t>=1.80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a:rPr lang="en-US" sz="1500" b="0" i="1" smtClean="0">
                          <a:latin typeface="Cambria Math" charset="0"/>
                        </a:rPr>
                        <m:t> </m:t>
                      </m:r>
                      <m:r>
                        <a:rPr lang="en-US" sz="15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1500" b="0" i="1" smtClean="0">
                          <a:latin typeface="Cambria Math" charset="0"/>
                        </a:rPr>
                        <m:t>/</m:t>
                      </m:r>
                      <m:r>
                        <a:rPr lang="en-US" sz="1500" b="0" i="1" smtClean="0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1" y="2313653"/>
                <a:ext cx="5827986" cy="523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0441" y="2943071"/>
            <a:ext cx="764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On the diagram, draw the electric field vectors at point P.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2960" y="4017214"/>
            <a:ext cx="3227993" cy="2523269"/>
            <a:chOff x="4507620" y="3372506"/>
            <a:chExt cx="4048168" cy="316438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23489" y="5958050"/>
              <a:ext cx="29586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H="1">
              <a:off x="5323489" y="3372506"/>
              <a:ext cx="0" cy="25855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213129" y="5847692"/>
              <a:ext cx="220717" cy="220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299431" y="5847692"/>
              <a:ext cx="225975" cy="22597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1772" y="5916010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Palatino Linotype" charset="0"/>
                  <a:ea typeface="Palatino Linotype" charset="0"/>
                  <a:cs typeface="Palatino Linotype" charset="0"/>
                </a:rPr>
                <a:t>0.300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0369" y="6104806"/>
              <a:ext cx="1298771" cy="424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alatino Linotype" charset="0"/>
                  <a:ea typeface="Palatino Linotype" charset="0"/>
                  <a:cs typeface="Palatino Linotype" charset="0"/>
                </a:rPr>
                <a:t>q</a:t>
              </a:r>
              <a:r>
                <a:rPr lang="fr-FR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1</a:t>
              </a:r>
              <a:r>
                <a:rPr lang="en-US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 </a:t>
              </a:r>
              <a:r>
                <a:rPr lang="en-US" sz="1600" dirty="0">
                  <a:latin typeface="Palatino Linotype" charset="0"/>
                  <a:ea typeface="Palatino Linotype" charset="0"/>
                  <a:cs typeface="Palatino Linotype" charset="0"/>
                </a:rPr>
                <a:t>= 7 </a:t>
              </a:r>
              <a:r>
                <a:rPr lang="en-US" sz="1600" dirty="0"/>
                <a:t>𝝁C</a:t>
              </a:r>
              <a:endParaRPr lang="en-US" sz="1600" dirty="0">
                <a:latin typeface="Palatino Linotype" charset="0"/>
                <a:ea typeface="Palatino Linotype" charset="0"/>
                <a:cs typeface="Palatino Linotype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1717" y="6112318"/>
              <a:ext cx="1634071" cy="424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Palatino Linotype" charset="0"/>
                  <a:ea typeface="Palatino Linotype" charset="0"/>
                  <a:cs typeface="Palatino Linotype" charset="0"/>
                </a:rPr>
                <a:t>q</a:t>
              </a:r>
              <a:r>
                <a:rPr lang="fr-FR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2</a:t>
              </a:r>
              <a:r>
                <a:rPr lang="en-US" sz="1600" baseline="-25000" dirty="0">
                  <a:latin typeface="Palatino Linotype" charset="0"/>
                  <a:ea typeface="Palatino Linotype" charset="0"/>
                  <a:cs typeface="Palatino Linotype" charset="0"/>
                </a:rPr>
                <a:t> </a:t>
              </a:r>
              <a:r>
                <a:rPr lang="en-US" sz="1600" dirty="0">
                  <a:latin typeface="Palatino Linotype" charset="0"/>
                  <a:ea typeface="Palatino Linotype" charset="0"/>
                  <a:cs typeface="Palatino Linotype" charset="0"/>
                </a:rPr>
                <a:t>= -5 </a:t>
              </a:r>
              <a:r>
                <a:rPr lang="en-US" sz="1600" dirty="0"/>
                <a:t>𝝁C</a:t>
              </a:r>
              <a:endParaRPr lang="en-US" sz="1600" dirty="0">
                <a:latin typeface="Palatino Linotype" charset="0"/>
                <a:ea typeface="Palatino Linotype" charset="0"/>
                <a:cs typeface="Palatino Linotype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65686" y="3660987"/>
              <a:ext cx="105104" cy="1051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2999" y="3443695"/>
              <a:ext cx="52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355018" y="3766091"/>
              <a:ext cx="2009036" cy="21146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07620" y="4548471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0.400 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44288" y="4499114"/>
              <a:ext cx="1093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 Linotype" charset="0"/>
                  <a:ea typeface="Palatino Linotype" charset="0"/>
                  <a:cs typeface="Palatino Linotype" charset="0"/>
                </a:rPr>
                <a:t>0.500 m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rot="10800000" flipH="1" flipV="1">
            <a:off x="1489041" y="4323780"/>
            <a:ext cx="399341" cy="39143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74414" y="3456674"/>
            <a:ext cx="0" cy="82130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99670" y="3456674"/>
            <a:ext cx="650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We need to add these vectors and find the resultant, so we need x and y components: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1739" y="4423461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E</a:t>
            </a:r>
            <a:r>
              <a:rPr lang="en-US" baseline="-25000">
                <a:solidFill>
                  <a:srgbClr val="7030A0"/>
                </a:solidFill>
              </a:rPr>
              <a:t>2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6363" y="3555955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E</a:t>
            </a:r>
            <a:r>
              <a:rPr lang="en-US" baseline="-25000">
                <a:solidFill>
                  <a:schemeClr val="accent1"/>
                </a:solidFill>
              </a:rPr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489041" y="3874982"/>
            <a:ext cx="399342" cy="3993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75019" y="4284403"/>
            <a:ext cx="1267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92697" y="5745845"/>
            <a:ext cx="5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6988" y="4249159"/>
            <a:ext cx="5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33345" y="4299732"/>
                <a:ext cx="179989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osθ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0.3</m:t>
                          </m:r>
                        </m:num>
                        <m:den>
                          <m:r>
                            <a:rPr lang="en-US" sz="16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0.5</m:t>
                          </m:r>
                        </m:den>
                      </m:f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45" y="4299732"/>
                <a:ext cx="1799896" cy="462627"/>
              </a:xfrm>
              <a:prstGeom prst="rect">
                <a:avLst/>
              </a:prstGeom>
              <a:blipFill>
                <a:blip r:embed="rId4"/>
                <a:stretch>
                  <a:fillRect t="-270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93066" y="4282197"/>
                <a:ext cx="179989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sinθ</m:t>
                      </m:r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0.4</m:t>
                          </m:r>
                        </m:num>
                        <m:den>
                          <m:r>
                            <a:rPr lang="en-US" sz="16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0.5</m:t>
                          </m:r>
                        </m:den>
                      </m:f>
                      <m:r>
                        <a:rPr lang="en-US" sz="1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066" y="4282197"/>
                <a:ext cx="1799896" cy="462627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33345" y="4945594"/>
                <a:ext cx="4886081" cy="437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=0+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latin typeface="Cambria Math" charset="0"/>
                            </a:rPr>
                            <m:t>1.80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θ</m:t>
                      </m:r>
                      <m: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=1.08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</m:t>
                      </m:r>
                      <m: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45" y="4945594"/>
                <a:ext cx="4886081" cy="437107"/>
              </a:xfrm>
              <a:prstGeom prst="rect">
                <a:avLst/>
              </a:prstGeom>
              <a:blipFill rotWithShape="0"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40512" y="5608038"/>
                <a:ext cx="5071746" cy="670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a:rPr lang="en-US" sz="1500" b="0" i="0" smtClean="0">
                              <a:latin typeface="Cambria Math" charset="0"/>
                            </a:rPr>
                            <m:t>2,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sz="1500" b="0" i="0" smtClean="0">
                          <a:latin typeface="Cambria Math" charset="0"/>
                        </a:rPr>
                        <m:t>=(3.93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0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0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N</m:t>
                      </m:r>
                      <m:r>
                        <a:rPr lang="en-US" sz="15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C</m:t>
                      </m:r>
                      <m:r>
                        <a:rPr lang="en-US" sz="1500" b="0" i="0" smtClean="0">
                          <a:latin typeface="Cambria Math" charset="0"/>
                        </a:rPr>
                        <m:t>)+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latin typeface="Cambria Math" charset="0"/>
                            </a:rPr>
                            <m:t>−1.80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500" b="0" i="0" smtClean="0"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θ</m:t>
                      </m:r>
                      <m: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=2.49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</m:t>
                      </m:r>
                      <m: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12" y="5608038"/>
                <a:ext cx="5071746" cy="670568"/>
              </a:xfrm>
              <a:prstGeom prst="rect">
                <a:avLst/>
              </a:prstGeom>
              <a:blipFill rotWithShape="0">
                <a:blip r:embed="rId7"/>
                <a:stretch>
                  <a:fillRect t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E1FB17B1-B570-5141-ADB7-445CCC60B0E5}"/>
              </a:ext>
            </a:extLst>
          </p:cNvPr>
          <p:cNvSpPr txBox="1"/>
          <p:nvPr/>
        </p:nvSpPr>
        <p:spPr>
          <a:xfrm>
            <a:off x="8438322" y="634003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25.)  </a:t>
            </a:r>
          </a:p>
        </p:txBody>
      </p:sp>
    </p:spTree>
    <p:extLst>
      <p:ext uri="{BB962C8B-B14F-4D97-AF65-F5344CB8AC3E}">
        <p14:creationId xmlns:p14="http://schemas.microsoft.com/office/powerpoint/2010/main" val="224484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487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charge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39" y="1261241"/>
            <a:ext cx="764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Now, we can find the resultant magnitude: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33752" y="1740347"/>
                <a:ext cx="314201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</m:t>
                      </m:r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x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y</m:t>
                              </m:r>
                            </m:sub>
                            <m:sup>
                              <m:r>
                                <a:rPr lang="en-US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0" smtClean="0">
                          <a:latin typeface="Cambria Math" charset="0"/>
                        </a:rPr>
                        <m:t>=2.71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latin typeface="Cambria Math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N</m:t>
                      </m:r>
                      <m:r>
                        <a:rPr lang="en-US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52" y="1740347"/>
                <a:ext cx="3142014" cy="563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4349" y="2601310"/>
            <a:ext cx="764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And for direction: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 flipV="1">
            <a:off x="6901869" y="2508172"/>
            <a:ext cx="399341" cy="39143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87242" y="1641066"/>
            <a:ext cx="0" cy="82130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64567" y="2607853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E</a:t>
            </a:r>
            <a:r>
              <a:rPr lang="en-US" baseline="-25000">
                <a:solidFill>
                  <a:srgbClr val="7030A0"/>
                </a:solidFill>
              </a:rPr>
              <a:t>2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191" y="1740347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E</a:t>
            </a:r>
            <a:r>
              <a:rPr lang="en-US" baseline="-25000">
                <a:solidFill>
                  <a:schemeClr val="accent1"/>
                </a:solidFill>
              </a:rPr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01869" y="2059374"/>
            <a:ext cx="399342" cy="3993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7847" y="2468795"/>
            <a:ext cx="1267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9816" y="2433551"/>
            <a:ext cx="5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44262" y="3132082"/>
                <a:ext cx="2404761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ϕ</m:t>
                      </m:r>
                      <m: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mr-I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mr-IN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mr-IN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y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=66.6</m:t>
                          </m:r>
                          <m:r>
                            <a:rPr lang="it-IT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2" y="3132082"/>
                <a:ext cx="2404761" cy="5729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678468" y="3196885"/>
            <a:ext cx="224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Angle above the horizontal at point 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7766" y="2144207"/>
            <a:ext cx="367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203" y="4614042"/>
            <a:ext cx="511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force on a charge of 0.2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point 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79181" y="5136645"/>
                <a:ext cx="6339684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</m:t>
                      </m:r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q</m:t>
                          </m:r>
                        </m:den>
                      </m:f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so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F</m:t>
                      </m:r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qE</m:t>
                      </m:r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0.2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C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2.71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charset="0"/>
                                </a:rPr>
                                <m:t>5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charset="0"/>
                        </a:rPr>
                        <m:t>=5.42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x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latin typeface="Cambria Math" charset="0"/>
                            </a:rPr>
                            <m:t>−3 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81" y="5136645"/>
                <a:ext cx="6339684" cy="5652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369040" y="5786352"/>
            <a:ext cx="346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Because </a:t>
            </a:r>
            <a:r>
              <a:rPr lang="en-US" sz="160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this charge is positive, its direction will be the same as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8C1DF0-CBB7-5A46-9E90-0E8A3582A356}"/>
              </a:ext>
            </a:extLst>
          </p:cNvPr>
          <p:cNvSpPr txBox="1"/>
          <p:nvPr/>
        </p:nvSpPr>
        <p:spPr>
          <a:xfrm>
            <a:off x="8438322" y="634003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26.)  </a:t>
            </a:r>
          </a:p>
        </p:txBody>
      </p:sp>
    </p:spTree>
    <p:extLst>
      <p:ext uri="{BB962C8B-B14F-4D97-AF65-F5344CB8AC3E}">
        <p14:creationId xmlns:p14="http://schemas.microsoft.com/office/powerpoint/2010/main" val="2547892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15.52 (modified)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1600200"/>
            <a:ext cx="8362709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 small plastic ball of m = 2.0 g is suspended by a string of length L = 20 cm in a uniform electric field as shown. If the ball is in equilibrium when the string makes a 15</a:t>
            </a:r>
            <a:r>
              <a:rPr lang="en-US" sz="2000" baseline="30000" dirty="0"/>
              <a:t>o</a:t>
            </a:r>
            <a:r>
              <a:rPr lang="en-US" sz="2000" dirty="0"/>
              <a:t> angle with the vertical, what is the net charge on the ball?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52500" y="2908300"/>
            <a:ext cx="416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90800" y="2908300"/>
            <a:ext cx="0" cy="271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2908300"/>
            <a:ext cx="647700" cy="245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75000" y="5321300"/>
            <a:ext cx="1651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6451989">
            <a:off x="2492092" y="3823975"/>
            <a:ext cx="379204" cy="46191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1600" y="4253985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𝛉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78859" y="4623317"/>
            <a:ext cx="19177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8859" y="5080002"/>
            <a:ext cx="19177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8859" y="5525017"/>
            <a:ext cx="19177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78859" y="5956817"/>
            <a:ext cx="19177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60080" y="39359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E = 1.00 x 10</a:t>
            </a:r>
            <a:r>
              <a:rPr lang="en-US" baseline="30000">
                <a:solidFill>
                  <a:srgbClr val="C00000"/>
                </a:solidFill>
              </a:rPr>
              <a:t>3</a:t>
            </a:r>
            <a:r>
              <a:rPr lang="en-US">
                <a:solidFill>
                  <a:srgbClr val="C00000"/>
                </a:solidFill>
              </a:rPr>
              <a:t> N/C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2920E-35FD-3648-9036-62851421E58D}"/>
              </a:ext>
            </a:extLst>
          </p:cNvPr>
          <p:cNvSpPr txBox="1"/>
          <p:nvPr/>
        </p:nvSpPr>
        <p:spPr>
          <a:xfrm>
            <a:off x="8438322" y="634003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27.)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359"/>
          </a:xfrm>
        </p:spPr>
        <p:txBody>
          <a:bodyPr/>
          <a:lstStyle/>
          <a:p>
            <a:r>
              <a:rPr lang="en-US" dirty="0"/>
              <a:t>Force “fields”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930883"/>
            <a:ext cx="8704161" cy="3690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Gravitational force</a:t>
            </a:r>
            <a:r>
              <a:rPr lang="en-US" dirty="0"/>
              <a:t> </a:t>
            </a:r>
            <a:r>
              <a:rPr lang="en-US" sz="2000" dirty="0"/>
              <a:t>produced by a mass (e.g. a planet) produces a field around that object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Knowing something about</a:t>
            </a:r>
            <a:r>
              <a:rPr lang="en-US" dirty="0"/>
              <a:t> how that force affects a given amount of mass at any point around it helps define that field </a:t>
            </a:r>
            <a:r>
              <a:rPr lang="en-US" dirty="0">
                <a:sym typeface="Wingdings"/>
              </a:rPr>
              <a:t> acceleration!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Electric fields are</a:t>
            </a:r>
            <a:r>
              <a:rPr lang="en-US" sz="2000" dirty="0"/>
              <a:t> quite similar!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Let’s say </a:t>
            </a:r>
            <a:r>
              <a:rPr lang="en-US" dirty="0"/>
              <a:t>we have </a:t>
            </a:r>
            <a:r>
              <a:rPr lang="en-US" dirty="0">
                <a:solidFill>
                  <a:srgbClr val="1D46D1"/>
                </a:solidFill>
              </a:rPr>
              <a:t>a charge </a:t>
            </a:r>
            <a:r>
              <a:rPr lang="en-US" i="1" dirty="0">
                <a:solidFill>
                  <a:srgbClr val="1D46D1"/>
                </a:solidFill>
              </a:rPr>
              <a:t>Q</a:t>
            </a:r>
            <a:r>
              <a:rPr lang="en-US" dirty="0">
                <a:solidFill>
                  <a:srgbClr val="1D46D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small test charge </a:t>
            </a:r>
            <a:r>
              <a:rPr lang="en-US" i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</a:t>
            </a: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1D46D1"/>
                </a:solidFill>
              </a:rPr>
              <a:t>placed near it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 could calculate</a:t>
            </a:r>
            <a:r>
              <a:rPr lang="en-US" dirty="0"/>
              <a:t> the specific force exerted on </a:t>
            </a:r>
            <a:r>
              <a:rPr lang="en-US" i="1" dirty="0"/>
              <a:t>q</a:t>
            </a:r>
            <a:r>
              <a:rPr lang="en-US" dirty="0"/>
              <a:t> by </a:t>
            </a:r>
            <a:r>
              <a:rPr lang="en-US" i="1" dirty="0"/>
              <a:t>Q</a:t>
            </a:r>
            <a:r>
              <a:rPr lang="en-US" dirty="0"/>
              <a:t> using Coulomb’s law, but that would only tell us about that particular combination.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If we could </a:t>
            </a:r>
            <a:r>
              <a:rPr lang="en-US" dirty="0"/>
              <a:t>calculate the </a:t>
            </a:r>
            <a:r>
              <a:rPr lang="en-US" dirty="0">
                <a:solidFill>
                  <a:srgbClr val="FF0000"/>
                </a:solidFill>
              </a:rPr>
              <a:t>electric force PER unit charge</a:t>
            </a:r>
            <a:r>
              <a:rPr lang="en-US" dirty="0"/>
              <a:t>, though, we could then apply that knowledge to ANY positive test charge </a:t>
            </a:r>
            <a:r>
              <a:rPr lang="en-US" i="1" dirty="0"/>
              <a:t>q</a:t>
            </a:r>
            <a:r>
              <a:rPr lang="en-US" dirty="0"/>
              <a:t> put in the same location.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37" y="4834368"/>
            <a:ext cx="5168024" cy="172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0704" y="6360749"/>
            <a:ext cx="2333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/>
              <a:t>http://</a:t>
            </a:r>
            <a:r>
              <a:rPr lang="en-US" sz="700" dirty="0" err="1"/>
              <a:t>physics.bu.edu</a:t>
            </a:r>
            <a:r>
              <a:rPr lang="en-US" sz="700" dirty="0"/>
              <a:t>/~</a:t>
            </a:r>
            <a:r>
              <a:rPr lang="en-US" sz="700" dirty="0" err="1"/>
              <a:t>duffy</a:t>
            </a:r>
            <a:r>
              <a:rPr lang="en-US" sz="700" dirty="0"/>
              <a:t>/PY106/</a:t>
            </a:r>
            <a:r>
              <a:rPr lang="en-US" sz="700" dirty="0" err="1"/>
              <a:t>Electricfield.html</a:t>
            </a:r>
            <a:endParaRPr lang="en-US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D45B9-202F-BA49-9D55-00932881B297}"/>
              </a:ext>
            </a:extLst>
          </p:cNvPr>
          <p:cNvSpPr txBox="1"/>
          <p:nvPr/>
        </p:nvSpPr>
        <p:spPr>
          <a:xfrm>
            <a:off x="8452601" y="6052972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 </a:t>
            </a:r>
          </a:p>
        </p:txBody>
      </p:sp>
    </p:spTree>
    <p:extLst>
      <p:ext uri="{BB962C8B-B14F-4D97-AF65-F5344CB8AC3E}">
        <p14:creationId xmlns:p14="http://schemas.microsoft.com/office/powerpoint/2010/main" val="17818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3614" y="2280606"/>
            <a:ext cx="2816772" cy="7672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069" y="1298222"/>
                <a:ext cx="8738458" cy="1949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The electric field</a:t>
                </a:r>
                <a:r>
                  <a:rPr lang="en-US" sz="2000" b="1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due to a point charge Q tells</a:t>
                </a:r>
                <a:r>
                  <a:rPr lang="en-US" sz="2000" dirty="0"/>
                  <a:t> us the </a:t>
                </a:r>
                <a:r>
                  <a:rPr lang="en-US" sz="2000" b="1" dirty="0"/>
                  <a:t>amount of force per unit charge at any point</a:t>
                </a:r>
                <a:r>
                  <a:rPr lang="en-US" sz="2000" dirty="0"/>
                  <a:t> around Q. The </a:t>
                </a:r>
                <a:r>
                  <a:rPr lang="en-US" sz="2000" b="1" dirty="0"/>
                  <a:t>direction</a:t>
                </a:r>
                <a:r>
                  <a:rPr lang="en-US" sz="2000" dirty="0"/>
                  <a:t> tell us the </a:t>
                </a:r>
                <a:r>
                  <a:rPr lang="en-US" sz="2000" dirty="0">
                    <a:solidFill>
                      <a:srgbClr val="1D46D1"/>
                    </a:solidFill>
                  </a:rPr>
                  <a:t>way a </a:t>
                </a:r>
                <a:r>
                  <a:rPr lang="en-US" sz="2000" u="sng" dirty="0">
                    <a:solidFill>
                      <a:srgbClr val="1D46D1"/>
                    </a:solidFill>
                  </a:rPr>
                  <a:t>positive</a:t>
                </a:r>
                <a:r>
                  <a:rPr lang="en-US" sz="2000" dirty="0">
                    <a:solidFill>
                      <a:srgbClr val="1D46D1"/>
                    </a:solidFill>
                  </a:rPr>
                  <a:t> charge </a:t>
                </a:r>
                <a:r>
                  <a:rPr lang="en-US" sz="2000" i="1" dirty="0">
                    <a:solidFill>
                      <a:srgbClr val="1D46D1"/>
                    </a:solidFill>
                  </a:rPr>
                  <a:t>q</a:t>
                </a:r>
                <a:r>
                  <a:rPr lang="en-US" sz="2000" dirty="0">
                    <a:solidFill>
                      <a:srgbClr val="1D46D1"/>
                    </a:solidFill>
                  </a:rPr>
                  <a:t> would accelerate if put at the point in the field</a:t>
                </a:r>
                <a:r>
                  <a:rPr lang="en-US" sz="2000" dirty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In equation form: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𝐸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den>
                    </m:f>
                    <m:r>
                      <a:rPr lang="en-US" sz="2200" b="0" i="0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𝑘𝑄𝑞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𝑘𝑄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069" y="1298222"/>
                <a:ext cx="8738458" cy="1949475"/>
              </a:xfrm>
              <a:blipFill>
                <a:blip r:embed="rId2"/>
                <a:stretch>
                  <a:fillRect l="-1161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27" y="3450887"/>
            <a:ext cx="4699000" cy="2806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2959" y="3594149"/>
            <a:ext cx="3255054" cy="28907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q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 represent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electric field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lines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a point charge: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point radially in or out from the charge, with arrows that point the direction 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test charge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go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lines radiating from charge = stronger 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0704" y="6360749"/>
            <a:ext cx="2333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/>
              <a:t>http://</a:t>
            </a:r>
            <a:r>
              <a:rPr lang="en-US" sz="700" dirty="0" err="1"/>
              <a:t>physics.bu.edu</a:t>
            </a:r>
            <a:r>
              <a:rPr lang="en-US" sz="700" dirty="0"/>
              <a:t>/~</a:t>
            </a:r>
            <a:r>
              <a:rPr lang="en-US" sz="700" dirty="0" err="1"/>
              <a:t>duffy</a:t>
            </a:r>
            <a:r>
              <a:rPr lang="en-US" sz="700" dirty="0"/>
              <a:t>/PY106/</a:t>
            </a:r>
            <a:r>
              <a:rPr lang="en-US" sz="700" dirty="0" err="1"/>
              <a:t>Electricfield.html</a:t>
            </a:r>
            <a:endParaRPr lang="en-US" sz="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C425B-127C-6A45-A80F-334697D60BDD}"/>
              </a:ext>
            </a:extLst>
          </p:cNvPr>
          <p:cNvSpPr txBox="1"/>
          <p:nvPr/>
        </p:nvSpPr>
        <p:spPr>
          <a:xfrm>
            <a:off x="8452601" y="6550223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 </a:t>
            </a:r>
          </a:p>
        </p:txBody>
      </p:sp>
    </p:spTree>
    <p:extLst>
      <p:ext uri="{BB962C8B-B14F-4D97-AF65-F5344CB8AC3E}">
        <p14:creationId xmlns:p14="http://schemas.microsoft.com/office/powerpoint/2010/main" val="29802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Important notes about electric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4" y="1600200"/>
            <a:ext cx="845530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electric field</a:t>
            </a:r>
            <a:r>
              <a:rPr lang="en-US" sz="2000" dirty="0"/>
              <a:t> depends </a:t>
            </a:r>
            <a:r>
              <a:rPr lang="en-US" sz="2000" u="sng" dirty="0"/>
              <a:t>only</a:t>
            </a:r>
            <a:r>
              <a:rPr lang="en-US" sz="2000" dirty="0"/>
              <a:t> on the charge producing the field -- the test charge has nothing to do with it! The field exists regardless of whether a test charge is present, what that test charge is, etc.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Field lines emanate</a:t>
            </a:r>
            <a:r>
              <a:rPr lang="en-US" sz="2000" dirty="0"/>
              <a:t> from a + source charge or infinity; they terminate on a - source charge or infinity. The field is strongest where the lines are closest together (nearest the source).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If you count</a:t>
            </a:r>
            <a:r>
              <a:rPr lang="en-US" sz="2000" dirty="0"/>
              <a:t> the number of field lines originating/ending on a charge, you can qualitatively compare its strength to another charge (see next slide).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5E42C-0E1E-4E49-8517-C31C747D677E}"/>
              </a:ext>
            </a:extLst>
          </p:cNvPr>
          <p:cNvSpPr txBox="1"/>
          <p:nvPr/>
        </p:nvSpPr>
        <p:spPr>
          <a:xfrm>
            <a:off x="8438322" y="634003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  </a:t>
            </a:r>
          </a:p>
        </p:txBody>
      </p:sp>
    </p:spTree>
    <p:extLst>
      <p:ext uri="{BB962C8B-B14F-4D97-AF65-F5344CB8AC3E}">
        <p14:creationId xmlns:p14="http://schemas.microsoft.com/office/powerpoint/2010/main" val="378677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100888" y="5093895"/>
            <a:ext cx="1618774" cy="1367029"/>
            <a:chOff x="7100888" y="5093895"/>
            <a:chExt cx="1618774" cy="1367029"/>
          </a:xfrm>
        </p:grpSpPr>
        <p:sp>
          <p:nvSpPr>
            <p:cNvPr id="5" name="Donut 4"/>
            <p:cNvSpPr/>
            <p:nvPr/>
          </p:nvSpPr>
          <p:spPr>
            <a:xfrm>
              <a:off x="7353300" y="5094562"/>
              <a:ext cx="1366362" cy="1366362"/>
            </a:xfrm>
            <a:prstGeom prst="donut">
              <a:avLst>
                <a:gd name="adj" fmla="val 32436"/>
              </a:avLst>
            </a:prstGeom>
            <a:pattFill prst="pct10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/>
          </p:nvGraphicFramePr>
          <p:xfrm>
            <a:off x="7885641" y="6052548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5" name="Equation" r:id="rId4" imgW="114300" imgH="127000" progId="Equation.DSMT4">
                    <p:embed/>
                  </p:oleObj>
                </mc:Choice>
                <mc:Fallback>
                  <p:oleObj name="Equation" r:id="rId4" imgW="114300" imgH="1270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85641" y="6052548"/>
                          <a:ext cx="190500" cy="21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7100888" y="5248275"/>
            <a:ext cx="37941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6" name="Equation" r:id="rId6" imgW="228600" imgH="152400" progId="Equation.DSMT4">
                    <p:embed/>
                  </p:oleObj>
                </mc:Choice>
                <mc:Fallback>
                  <p:oleObj name="Equation" r:id="rId6" imgW="228600" imgH="15240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00888" y="5248275"/>
                          <a:ext cx="379412" cy="25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7353300" y="5093895"/>
              <a:ext cx="1366362" cy="136636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874545" y="5772152"/>
            <a:ext cx="105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direction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 of </a:t>
            </a:r>
            <a:r>
              <a:rPr lang="en-US" sz="1400" dirty="0" err="1">
                <a:latin typeface="Times New Roman"/>
                <a:cs typeface="Times New Roman"/>
              </a:rPr>
              <a:t>E.fld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743325" y="5619752"/>
            <a:ext cx="105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direction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 of </a:t>
            </a:r>
            <a:r>
              <a:rPr lang="en-US" sz="1400" dirty="0" err="1">
                <a:latin typeface="Times New Roman"/>
                <a:cs typeface="Times New Roman"/>
              </a:rPr>
              <a:t>E.fld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2120" y="5822926"/>
            <a:ext cx="105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direction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 of </a:t>
            </a:r>
            <a:r>
              <a:rPr lang="en-US" sz="1400" dirty="0" err="1">
                <a:latin typeface="Times New Roman"/>
                <a:cs typeface="Times New Roman"/>
              </a:rPr>
              <a:t>E.fld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48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6.)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594" y="311487"/>
            <a:ext cx="899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pple Chancery"/>
                <a:cs typeface="Apple Chancery"/>
              </a:rPr>
              <a:t>Subtleties Concerning Electric Fields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4215" y="1126014"/>
            <a:ext cx="867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An electric field</a:t>
            </a:r>
            <a:r>
              <a:rPr lang="en-US" sz="2000" dirty="0">
                <a:latin typeface="Times New Roman"/>
                <a:cs typeface="Times New Roman"/>
              </a:rPr>
              <a:t>, being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modified force field</a:t>
            </a:r>
            <a:r>
              <a:rPr lang="en-US" sz="2000" dirty="0">
                <a:latin typeface="Times New Roman"/>
                <a:cs typeface="Times New Roman"/>
              </a:rPr>
              <a:t>, is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vector.  </a:t>
            </a:r>
            <a:r>
              <a:rPr lang="en-US" sz="2000" dirty="0">
                <a:latin typeface="Times New Roman"/>
                <a:cs typeface="Times New Roman"/>
              </a:rPr>
              <a:t>So how is its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defined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794" y="3625312"/>
            <a:ext cx="87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4:</a:t>
            </a:r>
            <a:r>
              <a:rPr lang="en-US" sz="2000" dirty="0">
                <a:latin typeface="Times New Roman"/>
                <a:cs typeface="Times New Roman"/>
              </a:rPr>
              <a:t>  At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point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designated in each of the scenarios </a:t>
            </a:r>
            <a:r>
              <a:rPr lang="en-US" sz="2000" dirty="0">
                <a:latin typeface="Times New Roman"/>
                <a:cs typeface="Times New Roman"/>
              </a:rPr>
              <a:t>below,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draw the direction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of the electric field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generated by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field-producing charge configuration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9296" y="1957011"/>
            <a:ext cx="843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direction of an electric field</a:t>
            </a:r>
            <a:r>
              <a:rPr lang="en-US" sz="2000" dirty="0">
                <a:latin typeface="Times New Roman"/>
                <a:cs typeface="Times New Roman"/>
              </a:rPr>
              <a:t> is defined as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POSITIVE TEST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accelerate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released in the field </a:t>
            </a:r>
            <a:r>
              <a:rPr lang="en-US" sz="2000" dirty="0">
                <a:latin typeface="Times New Roman"/>
                <a:cs typeface="Times New Roman"/>
              </a:rPr>
              <a:t>at the point of interest.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295" y="2815194"/>
            <a:ext cx="843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DON</a:t>
            </a:r>
            <a:r>
              <a:rPr lang="fr-FR" sz="2000" dirty="0">
                <a:solidFill>
                  <a:srgbClr val="FF0000"/>
                </a:solidFill>
                <a:latin typeface="Apple Chancery"/>
                <a:cs typeface="Apple Chancery"/>
              </a:rPr>
              <a:t>’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 GET AHEAD OF YOURSELF</a:t>
            </a:r>
            <a:r>
              <a:rPr lang="en-US" sz="2000" dirty="0">
                <a:latin typeface="Times New Roman"/>
                <a:cs typeface="Times New Roman"/>
              </a:rPr>
              <a:t> on this.  You will see how it all plays out shortly.  For now, just take in the definition.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92150" y="5292725"/>
          <a:ext cx="4254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" name="Equation" r:id="rId8" imgW="254000" imgH="177800" progId="Equation.DSMT4">
                  <p:embed/>
                </p:oleObj>
              </mc:Choice>
              <mc:Fallback>
                <p:oleObj name="Equation" r:id="rId8" imgW="254000" imgH="177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2150" y="5292725"/>
                        <a:ext cx="425450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311275" y="6115844"/>
          <a:ext cx="1905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275" y="6115844"/>
                        <a:ext cx="190500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1981200" y="4749800"/>
            <a:ext cx="101600" cy="1892300"/>
          </a:xfrm>
          <a:custGeom>
            <a:avLst/>
            <a:gdLst>
              <a:gd name="connsiteX0" fmla="*/ 101600 w 101600"/>
              <a:gd name="connsiteY0" fmla="*/ 0 h 1892300"/>
              <a:gd name="connsiteX1" fmla="*/ 38100 w 101600"/>
              <a:gd name="connsiteY1" fmla="*/ 139700 h 1892300"/>
              <a:gd name="connsiteX2" fmla="*/ 25400 w 101600"/>
              <a:gd name="connsiteY2" fmla="*/ 190500 h 1892300"/>
              <a:gd name="connsiteX3" fmla="*/ 0 w 101600"/>
              <a:gd name="connsiteY3" fmla="*/ 241300 h 1892300"/>
              <a:gd name="connsiteX4" fmla="*/ 12700 w 101600"/>
              <a:gd name="connsiteY4" fmla="*/ 393700 h 1892300"/>
              <a:gd name="connsiteX5" fmla="*/ 25400 w 101600"/>
              <a:gd name="connsiteY5" fmla="*/ 431800 h 1892300"/>
              <a:gd name="connsiteX6" fmla="*/ 38100 w 101600"/>
              <a:gd name="connsiteY6" fmla="*/ 546100 h 1892300"/>
              <a:gd name="connsiteX7" fmla="*/ 38100 w 101600"/>
              <a:gd name="connsiteY7" fmla="*/ 1422400 h 1892300"/>
              <a:gd name="connsiteX8" fmla="*/ 76200 w 101600"/>
              <a:gd name="connsiteY8" fmla="*/ 1587500 h 1892300"/>
              <a:gd name="connsiteX9" fmla="*/ 101600 w 101600"/>
              <a:gd name="connsiteY9" fmla="*/ 1638300 h 1892300"/>
              <a:gd name="connsiteX10" fmla="*/ 88900 w 101600"/>
              <a:gd name="connsiteY10" fmla="*/ 1803400 h 1892300"/>
              <a:gd name="connsiteX11" fmla="*/ 76200 w 101600"/>
              <a:gd name="connsiteY11" fmla="*/ 1841500 h 1892300"/>
              <a:gd name="connsiteX12" fmla="*/ 50800 w 101600"/>
              <a:gd name="connsiteY12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00" h="1892300">
                <a:moveTo>
                  <a:pt x="101600" y="0"/>
                </a:moveTo>
                <a:cubicBezTo>
                  <a:pt x="24631" y="230906"/>
                  <a:pt x="130322" y="-67800"/>
                  <a:pt x="38100" y="139700"/>
                </a:cubicBezTo>
                <a:cubicBezTo>
                  <a:pt x="31011" y="155650"/>
                  <a:pt x="31529" y="174157"/>
                  <a:pt x="25400" y="190500"/>
                </a:cubicBezTo>
                <a:cubicBezTo>
                  <a:pt x="18753" y="208227"/>
                  <a:pt x="8467" y="224367"/>
                  <a:pt x="0" y="241300"/>
                </a:cubicBezTo>
                <a:cubicBezTo>
                  <a:pt x="4233" y="292100"/>
                  <a:pt x="5963" y="343171"/>
                  <a:pt x="12700" y="393700"/>
                </a:cubicBezTo>
                <a:cubicBezTo>
                  <a:pt x="14469" y="406970"/>
                  <a:pt x="23199" y="418595"/>
                  <a:pt x="25400" y="431800"/>
                </a:cubicBezTo>
                <a:cubicBezTo>
                  <a:pt x="31702" y="469613"/>
                  <a:pt x="33867" y="508000"/>
                  <a:pt x="38100" y="546100"/>
                </a:cubicBezTo>
                <a:cubicBezTo>
                  <a:pt x="18461" y="919244"/>
                  <a:pt x="12781" y="916026"/>
                  <a:pt x="38100" y="1422400"/>
                </a:cubicBezTo>
                <a:cubicBezTo>
                  <a:pt x="39123" y="1442867"/>
                  <a:pt x="58221" y="1545549"/>
                  <a:pt x="76200" y="1587500"/>
                </a:cubicBezTo>
                <a:cubicBezTo>
                  <a:pt x="83658" y="1604901"/>
                  <a:pt x="93133" y="1621367"/>
                  <a:pt x="101600" y="1638300"/>
                </a:cubicBezTo>
                <a:cubicBezTo>
                  <a:pt x="97367" y="1693333"/>
                  <a:pt x="95746" y="1748630"/>
                  <a:pt x="88900" y="1803400"/>
                </a:cubicBezTo>
                <a:cubicBezTo>
                  <a:pt x="87240" y="1816684"/>
                  <a:pt x="82187" y="1829526"/>
                  <a:pt x="76200" y="1841500"/>
                </a:cubicBezTo>
                <a:cubicBezTo>
                  <a:pt x="48452" y="1896996"/>
                  <a:pt x="50800" y="1860489"/>
                  <a:pt x="50800" y="1892300"/>
                </a:cubicBezTo>
              </a:path>
            </a:pathLst>
          </a:custGeom>
          <a:ln w="12700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086100" y="4883152"/>
            <a:ext cx="124404" cy="1526026"/>
            <a:chOff x="7442200" y="1352550"/>
            <a:chExt cx="214312" cy="2628900"/>
          </a:xfrm>
        </p:grpSpPr>
        <p:sp>
          <p:nvSpPr>
            <p:cNvPr id="48" name="Rectangle 47"/>
            <p:cNvSpPr/>
            <p:nvPr/>
          </p:nvSpPr>
          <p:spPr>
            <a:xfrm>
              <a:off x="7442200" y="1352550"/>
              <a:ext cx="190500" cy="26289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7442200" y="14192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9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4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4192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6"/>
            <p:cNvGraphicFramePr>
              <a:graphicFrameLocks noChangeAspect="1"/>
            </p:cNvGraphicFramePr>
            <p:nvPr/>
          </p:nvGraphicFramePr>
          <p:xfrm>
            <a:off x="7442200" y="16256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0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6256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/>
          </p:nvGraphicFramePr>
          <p:xfrm>
            <a:off x="7442200" y="18319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1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5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8319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/>
          </p:nvGraphicFramePr>
          <p:xfrm>
            <a:off x="7442200" y="20383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2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5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0383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7442200" y="22447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3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5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2447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7442200" y="24511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4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5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4511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6"/>
            <p:cNvGraphicFramePr>
              <a:graphicFrameLocks noChangeAspect="1"/>
            </p:cNvGraphicFramePr>
            <p:nvPr/>
          </p:nvGraphicFramePr>
          <p:xfrm>
            <a:off x="7442200" y="26574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5" name="Equation" r:id="rId18" imgW="139700" imgH="139700" progId="Equation.DSMT4">
                    <p:embed/>
                  </p:oleObj>
                </mc:Choice>
                <mc:Fallback>
                  <p:oleObj name="Equation" r:id="rId18" imgW="139700" imgH="139700" progId="Equation.DSMT4">
                    <p:embed/>
                    <p:pic>
                      <p:nvPicPr>
                        <p:cNvPr id="5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6574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7442200" y="28638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6" name="Equation" r:id="rId19" imgW="139700" imgH="139700" progId="Equation.DSMT4">
                    <p:embed/>
                  </p:oleObj>
                </mc:Choice>
                <mc:Fallback>
                  <p:oleObj name="Equation" r:id="rId19" imgW="139700" imgH="139700" progId="Equation.DSMT4">
                    <p:embed/>
                    <p:pic>
                      <p:nvPicPr>
                        <p:cNvPr id="5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8638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"/>
            <p:cNvGraphicFramePr>
              <a:graphicFrameLocks noChangeAspect="1"/>
            </p:cNvGraphicFramePr>
            <p:nvPr/>
          </p:nvGraphicFramePr>
          <p:xfrm>
            <a:off x="7442200" y="30702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7" name="Equation" r:id="rId20" imgW="139700" imgH="139700" progId="Equation.DSMT4">
                    <p:embed/>
                  </p:oleObj>
                </mc:Choice>
                <mc:Fallback>
                  <p:oleObj name="Equation" r:id="rId20" imgW="139700" imgH="139700" progId="Equation.DSMT4">
                    <p:embed/>
                    <p:pic>
                      <p:nvPicPr>
                        <p:cNvPr id="6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0702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"/>
            <p:cNvGraphicFramePr>
              <a:graphicFrameLocks noChangeAspect="1"/>
            </p:cNvGraphicFramePr>
            <p:nvPr/>
          </p:nvGraphicFramePr>
          <p:xfrm>
            <a:off x="7442200" y="32766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8" name="Equation" r:id="rId21" imgW="139700" imgH="139700" progId="Equation.DSMT4">
                    <p:embed/>
                  </p:oleObj>
                </mc:Choice>
                <mc:Fallback>
                  <p:oleObj name="Equation" r:id="rId21" imgW="139700" imgH="139700" progId="Equation.DSMT4">
                    <p:embed/>
                    <p:pic>
                      <p:nvPicPr>
                        <p:cNvPr id="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2766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7442200" y="34829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9" name="Equation" r:id="rId22" imgW="139700" imgH="139700" progId="Equation.DSMT4">
                    <p:embed/>
                  </p:oleObj>
                </mc:Choice>
                <mc:Fallback>
                  <p:oleObj name="Equation" r:id="rId22" imgW="139700" imgH="139700" progId="Equation.DSMT4">
                    <p:embed/>
                    <p:pic>
                      <p:nvPicPr>
                        <p:cNvPr id="6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4829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/>
          </p:nvGraphicFramePr>
          <p:xfrm>
            <a:off x="7442200" y="36893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0" name="Equation" r:id="rId23" imgW="139700" imgH="139700" progId="Equation.DSMT4">
                    <p:embed/>
                  </p:oleObj>
                </mc:Choice>
                <mc:Fallback>
                  <p:oleObj name="Equation" r:id="rId23" imgW="139700" imgH="139700" progId="Equation.DSMT4">
                    <p:embed/>
                    <p:pic>
                      <p:nvPicPr>
                        <p:cNvPr id="6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6893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743325" y="5525484"/>
          <a:ext cx="1905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24" imgW="114300" imgH="127000" progId="Equation.DSMT4">
                  <p:embed/>
                </p:oleObj>
              </mc:Choice>
              <mc:Fallback>
                <p:oleObj name="Equation" r:id="rId24" imgW="114300" imgH="12700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325" y="5525484"/>
                        <a:ext cx="190500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Freeform 69"/>
          <p:cNvSpPr/>
          <p:nvPr/>
        </p:nvSpPr>
        <p:spPr>
          <a:xfrm>
            <a:off x="4622800" y="4793646"/>
            <a:ext cx="101600" cy="1892300"/>
          </a:xfrm>
          <a:custGeom>
            <a:avLst/>
            <a:gdLst>
              <a:gd name="connsiteX0" fmla="*/ 101600 w 101600"/>
              <a:gd name="connsiteY0" fmla="*/ 0 h 1892300"/>
              <a:gd name="connsiteX1" fmla="*/ 38100 w 101600"/>
              <a:gd name="connsiteY1" fmla="*/ 139700 h 1892300"/>
              <a:gd name="connsiteX2" fmla="*/ 25400 w 101600"/>
              <a:gd name="connsiteY2" fmla="*/ 190500 h 1892300"/>
              <a:gd name="connsiteX3" fmla="*/ 0 w 101600"/>
              <a:gd name="connsiteY3" fmla="*/ 241300 h 1892300"/>
              <a:gd name="connsiteX4" fmla="*/ 12700 w 101600"/>
              <a:gd name="connsiteY4" fmla="*/ 393700 h 1892300"/>
              <a:gd name="connsiteX5" fmla="*/ 25400 w 101600"/>
              <a:gd name="connsiteY5" fmla="*/ 431800 h 1892300"/>
              <a:gd name="connsiteX6" fmla="*/ 38100 w 101600"/>
              <a:gd name="connsiteY6" fmla="*/ 546100 h 1892300"/>
              <a:gd name="connsiteX7" fmla="*/ 38100 w 101600"/>
              <a:gd name="connsiteY7" fmla="*/ 1422400 h 1892300"/>
              <a:gd name="connsiteX8" fmla="*/ 76200 w 101600"/>
              <a:gd name="connsiteY8" fmla="*/ 1587500 h 1892300"/>
              <a:gd name="connsiteX9" fmla="*/ 101600 w 101600"/>
              <a:gd name="connsiteY9" fmla="*/ 1638300 h 1892300"/>
              <a:gd name="connsiteX10" fmla="*/ 88900 w 101600"/>
              <a:gd name="connsiteY10" fmla="*/ 1803400 h 1892300"/>
              <a:gd name="connsiteX11" fmla="*/ 76200 w 101600"/>
              <a:gd name="connsiteY11" fmla="*/ 1841500 h 1892300"/>
              <a:gd name="connsiteX12" fmla="*/ 50800 w 101600"/>
              <a:gd name="connsiteY12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00" h="1892300">
                <a:moveTo>
                  <a:pt x="101600" y="0"/>
                </a:moveTo>
                <a:cubicBezTo>
                  <a:pt x="24631" y="230906"/>
                  <a:pt x="130322" y="-67800"/>
                  <a:pt x="38100" y="139700"/>
                </a:cubicBezTo>
                <a:cubicBezTo>
                  <a:pt x="31011" y="155650"/>
                  <a:pt x="31529" y="174157"/>
                  <a:pt x="25400" y="190500"/>
                </a:cubicBezTo>
                <a:cubicBezTo>
                  <a:pt x="18753" y="208227"/>
                  <a:pt x="8467" y="224367"/>
                  <a:pt x="0" y="241300"/>
                </a:cubicBezTo>
                <a:cubicBezTo>
                  <a:pt x="4233" y="292100"/>
                  <a:pt x="5963" y="343171"/>
                  <a:pt x="12700" y="393700"/>
                </a:cubicBezTo>
                <a:cubicBezTo>
                  <a:pt x="14469" y="406970"/>
                  <a:pt x="23199" y="418595"/>
                  <a:pt x="25400" y="431800"/>
                </a:cubicBezTo>
                <a:cubicBezTo>
                  <a:pt x="31702" y="469613"/>
                  <a:pt x="33867" y="508000"/>
                  <a:pt x="38100" y="546100"/>
                </a:cubicBezTo>
                <a:cubicBezTo>
                  <a:pt x="18461" y="919244"/>
                  <a:pt x="12781" y="916026"/>
                  <a:pt x="38100" y="1422400"/>
                </a:cubicBezTo>
                <a:cubicBezTo>
                  <a:pt x="39123" y="1442867"/>
                  <a:pt x="58221" y="1545549"/>
                  <a:pt x="76200" y="1587500"/>
                </a:cubicBezTo>
                <a:cubicBezTo>
                  <a:pt x="83658" y="1604901"/>
                  <a:pt x="93133" y="1621367"/>
                  <a:pt x="101600" y="1638300"/>
                </a:cubicBezTo>
                <a:cubicBezTo>
                  <a:pt x="97367" y="1693333"/>
                  <a:pt x="95746" y="1748630"/>
                  <a:pt x="88900" y="1803400"/>
                </a:cubicBezTo>
                <a:cubicBezTo>
                  <a:pt x="87240" y="1816684"/>
                  <a:pt x="82187" y="1829526"/>
                  <a:pt x="76200" y="1841500"/>
                </a:cubicBezTo>
                <a:cubicBezTo>
                  <a:pt x="48452" y="1896996"/>
                  <a:pt x="50800" y="1860489"/>
                  <a:pt x="50800" y="1892300"/>
                </a:cubicBezTo>
              </a:path>
            </a:pathLst>
          </a:custGeom>
          <a:ln w="12700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6124575" y="6224512"/>
          <a:ext cx="1905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25" imgW="114300" imgH="127000" progId="Equation.DSMT4">
                  <p:embed/>
                </p:oleObj>
              </mc:Choice>
              <mc:Fallback>
                <p:oleObj name="Equation" r:id="rId25" imgW="114300" imgH="12700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4575" y="6224512"/>
                        <a:ext cx="190500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Freeform 85"/>
          <p:cNvSpPr/>
          <p:nvPr/>
        </p:nvSpPr>
        <p:spPr>
          <a:xfrm>
            <a:off x="6832600" y="4749800"/>
            <a:ext cx="101600" cy="1892300"/>
          </a:xfrm>
          <a:custGeom>
            <a:avLst/>
            <a:gdLst>
              <a:gd name="connsiteX0" fmla="*/ 101600 w 101600"/>
              <a:gd name="connsiteY0" fmla="*/ 0 h 1892300"/>
              <a:gd name="connsiteX1" fmla="*/ 38100 w 101600"/>
              <a:gd name="connsiteY1" fmla="*/ 139700 h 1892300"/>
              <a:gd name="connsiteX2" fmla="*/ 25400 w 101600"/>
              <a:gd name="connsiteY2" fmla="*/ 190500 h 1892300"/>
              <a:gd name="connsiteX3" fmla="*/ 0 w 101600"/>
              <a:gd name="connsiteY3" fmla="*/ 241300 h 1892300"/>
              <a:gd name="connsiteX4" fmla="*/ 12700 w 101600"/>
              <a:gd name="connsiteY4" fmla="*/ 393700 h 1892300"/>
              <a:gd name="connsiteX5" fmla="*/ 25400 w 101600"/>
              <a:gd name="connsiteY5" fmla="*/ 431800 h 1892300"/>
              <a:gd name="connsiteX6" fmla="*/ 38100 w 101600"/>
              <a:gd name="connsiteY6" fmla="*/ 546100 h 1892300"/>
              <a:gd name="connsiteX7" fmla="*/ 38100 w 101600"/>
              <a:gd name="connsiteY7" fmla="*/ 1422400 h 1892300"/>
              <a:gd name="connsiteX8" fmla="*/ 76200 w 101600"/>
              <a:gd name="connsiteY8" fmla="*/ 1587500 h 1892300"/>
              <a:gd name="connsiteX9" fmla="*/ 101600 w 101600"/>
              <a:gd name="connsiteY9" fmla="*/ 1638300 h 1892300"/>
              <a:gd name="connsiteX10" fmla="*/ 88900 w 101600"/>
              <a:gd name="connsiteY10" fmla="*/ 1803400 h 1892300"/>
              <a:gd name="connsiteX11" fmla="*/ 76200 w 101600"/>
              <a:gd name="connsiteY11" fmla="*/ 1841500 h 1892300"/>
              <a:gd name="connsiteX12" fmla="*/ 50800 w 101600"/>
              <a:gd name="connsiteY12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00" h="1892300">
                <a:moveTo>
                  <a:pt x="101600" y="0"/>
                </a:moveTo>
                <a:cubicBezTo>
                  <a:pt x="24631" y="230906"/>
                  <a:pt x="130322" y="-67800"/>
                  <a:pt x="38100" y="139700"/>
                </a:cubicBezTo>
                <a:cubicBezTo>
                  <a:pt x="31011" y="155650"/>
                  <a:pt x="31529" y="174157"/>
                  <a:pt x="25400" y="190500"/>
                </a:cubicBezTo>
                <a:cubicBezTo>
                  <a:pt x="18753" y="208227"/>
                  <a:pt x="8467" y="224367"/>
                  <a:pt x="0" y="241300"/>
                </a:cubicBezTo>
                <a:cubicBezTo>
                  <a:pt x="4233" y="292100"/>
                  <a:pt x="5963" y="343171"/>
                  <a:pt x="12700" y="393700"/>
                </a:cubicBezTo>
                <a:cubicBezTo>
                  <a:pt x="14469" y="406970"/>
                  <a:pt x="23199" y="418595"/>
                  <a:pt x="25400" y="431800"/>
                </a:cubicBezTo>
                <a:cubicBezTo>
                  <a:pt x="31702" y="469613"/>
                  <a:pt x="33867" y="508000"/>
                  <a:pt x="38100" y="546100"/>
                </a:cubicBezTo>
                <a:cubicBezTo>
                  <a:pt x="18461" y="919244"/>
                  <a:pt x="12781" y="916026"/>
                  <a:pt x="38100" y="1422400"/>
                </a:cubicBezTo>
                <a:cubicBezTo>
                  <a:pt x="39123" y="1442867"/>
                  <a:pt x="58221" y="1545549"/>
                  <a:pt x="76200" y="1587500"/>
                </a:cubicBezTo>
                <a:cubicBezTo>
                  <a:pt x="83658" y="1604901"/>
                  <a:pt x="93133" y="1621367"/>
                  <a:pt x="101600" y="1638300"/>
                </a:cubicBezTo>
                <a:cubicBezTo>
                  <a:pt x="97367" y="1693333"/>
                  <a:pt x="95746" y="1748630"/>
                  <a:pt x="88900" y="1803400"/>
                </a:cubicBezTo>
                <a:cubicBezTo>
                  <a:pt x="87240" y="1816684"/>
                  <a:pt x="82187" y="1829526"/>
                  <a:pt x="76200" y="1841500"/>
                </a:cubicBezTo>
                <a:cubicBezTo>
                  <a:pt x="48452" y="1896996"/>
                  <a:pt x="50800" y="1860489"/>
                  <a:pt x="50800" y="1892300"/>
                </a:cubicBezTo>
              </a:path>
            </a:pathLst>
          </a:custGeom>
          <a:ln w="12700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332730" y="4889492"/>
            <a:ext cx="118606" cy="1636771"/>
            <a:chOff x="8707065" y="332043"/>
            <a:chExt cx="214685" cy="2628900"/>
          </a:xfrm>
        </p:grpSpPr>
        <p:sp>
          <p:nvSpPr>
            <p:cNvPr id="88" name="Rectangle 87"/>
            <p:cNvSpPr/>
            <p:nvPr/>
          </p:nvSpPr>
          <p:spPr>
            <a:xfrm>
              <a:off x="8707065" y="332043"/>
              <a:ext cx="190500" cy="26289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9" name="Object 6"/>
            <p:cNvGraphicFramePr>
              <a:graphicFrameLocks noChangeAspect="1"/>
            </p:cNvGraphicFramePr>
            <p:nvPr/>
          </p:nvGraphicFramePr>
          <p:xfrm>
            <a:off x="8707438" y="4079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3" name="Equation" r:id="rId26" imgW="139700" imgH="101600" progId="Equation.DSMT4">
                    <p:embed/>
                  </p:oleObj>
                </mc:Choice>
                <mc:Fallback>
                  <p:oleObj name="Equation" r:id="rId26" imgW="139700" imgH="101600" progId="Equation.DSMT4">
                    <p:embed/>
                    <p:pic>
                      <p:nvPicPr>
                        <p:cNvPr id="8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4079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8707438" y="64293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4" name="Equation" r:id="rId28" imgW="139700" imgH="101600" progId="Equation.DSMT4">
                    <p:embed/>
                  </p:oleObj>
                </mc:Choice>
                <mc:Fallback>
                  <p:oleObj name="Equation" r:id="rId28" imgW="139700" imgH="101600" progId="Equation.DSMT4">
                    <p:embed/>
                    <p:pic>
                      <p:nvPicPr>
                        <p:cNvPr id="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64293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/>
          </p:nvGraphicFramePr>
          <p:xfrm>
            <a:off x="8707438" y="8778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5" name="Equation" r:id="rId29" imgW="139700" imgH="101600" progId="Equation.DSMT4">
                    <p:embed/>
                  </p:oleObj>
                </mc:Choice>
                <mc:Fallback>
                  <p:oleObj name="Equation" r:id="rId29" imgW="139700" imgH="101600" progId="Equation.DSMT4">
                    <p:embed/>
                    <p:pic>
                      <p:nvPicPr>
                        <p:cNvPr id="9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8778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"/>
            <p:cNvGraphicFramePr>
              <a:graphicFrameLocks noChangeAspect="1"/>
            </p:cNvGraphicFramePr>
            <p:nvPr/>
          </p:nvGraphicFramePr>
          <p:xfrm>
            <a:off x="8707438" y="111283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6" name="Equation" r:id="rId30" imgW="139700" imgH="101600" progId="Equation.DSMT4">
                    <p:embed/>
                  </p:oleObj>
                </mc:Choice>
                <mc:Fallback>
                  <p:oleObj name="Equation" r:id="rId30" imgW="139700" imgH="101600" progId="Equation.DSMT4">
                    <p:embed/>
                    <p:pic>
                      <p:nvPicPr>
                        <p:cNvPr id="9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111283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6"/>
            <p:cNvGraphicFramePr>
              <a:graphicFrameLocks noChangeAspect="1"/>
            </p:cNvGraphicFramePr>
            <p:nvPr/>
          </p:nvGraphicFramePr>
          <p:xfrm>
            <a:off x="8707438" y="13477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7" name="Equation" r:id="rId31" imgW="139700" imgH="101600" progId="Equation.DSMT4">
                    <p:embed/>
                  </p:oleObj>
                </mc:Choice>
                <mc:Fallback>
                  <p:oleObj name="Equation" r:id="rId31" imgW="139700" imgH="101600" progId="Equation.DSMT4">
                    <p:embed/>
                    <p:pic>
                      <p:nvPicPr>
                        <p:cNvPr id="9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13477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6"/>
            <p:cNvGraphicFramePr>
              <a:graphicFrameLocks noChangeAspect="1"/>
            </p:cNvGraphicFramePr>
            <p:nvPr/>
          </p:nvGraphicFramePr>
          <p:xfrm>
            <a:off x="8707438" y="18176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8" name="Equation" r:id="rId32" imgW="139700" imgH="101600" progId="Equation.DSMT4">
                    <p:embed/>
                  </p:oleObj>
                </mc:Choice>
                <mc:Fallback>
                  <p:oleObj name="Equation" r:id="rId32" imgW="139700" imgH="101600" progId="Equation.DSMT4">
                    <p:embed/>
                    <p:pic>
                      <p:nvPicPr>
                        <p:cNvPr id="9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18176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6"/>
            <p:cNvGraphicFramePr>
              <a:graphicFrameLocks noChangeAspect="1"/>
            </p:cNvGraphicFramePr>
            <p:nvPr/>
          </p:nvGraphicFramePr>
          <p:xfrm>
            <a:off x="8707438" y="205263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9" name="Equation" r:id="rId33" imgW="139700" imgH="101600" progId="Equation.DSMT4">
                    <p:embed/>
                  </p:oleObj>
                </mc:Choice>
                <mc:Fallback>
                  <p:oleObj name="Equation" r:id="rId33" imgW="139700" imgH="101600" progId="Equation.DSMT4">
                    <p:embed/>
                    <p:pic>
                      <p:nvPicPr>
                        <p:cNvPr id="9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205263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/>
          </p:nvGraphicFramePr>
          <p:xfrm>
            <a:off x="8707438" y="22875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0" name="Equation" r:id="rId34" imgW="139700" imgH="101600" progId="Equation.DSMT4">
                    <p:embed/>
                  </p:oleObj>
                </mc:Choice>
                <mc:Fallback>
                  <p:oleObj name="Equation" r:id="rId34" imgW="139700" imgH="101600" progId="Equation.DSMT4">
                    <p:embed/>
                    <p:pic>
                      <p:nvPicPr>
                        <p:cNvPr id="9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22875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"/>
            <p:cNvGraphicFramePr>
              <a:graphicFrameLocks noChangeAspect="1"/>
            </p:cNvGraphicFramePr>
            <p:nvPr/>
          </p:nvGraphicFramePr>
          <p:xfrm>
            <a:off x="8707438" y="252253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1" name="Equation" r:id="rId35" imgW="139700" imgH="101600" progId="Equation.DSMT4">
                    <p:embed/>
                  </p:oleObj>
                </mc:Choice>
                <mc:Fallback>
                  <p:oleObj name="Equation" r:id="rId35" imgW="139700" imgH="101600" progId="Equation.DSMT4">
                    <p:embed/>
                    <p:pic>
                      <p:nvPicPr>
                        <p:cNvPr id="9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252253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6"/>
            <p:cNvGraphicFramePr>
              <a:graphicFrameLocks noChangeAspect="1"/>
            </p:cNvGraphicFramePr>
            <p:nvPr/>
          </p:nvGraphicFramePr>
          <p:xfrm>
            <a:off x="8707438" y="2757488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2" name="Equation" r:id="rId36" imgW="139700" imgH="101600" progId="Equation.DSMT4">
                    <p:embed/>
                  </p:oleObj>
                </mc:Choice>
                <mc:Fallback>
                  <p:oleObj name="Equation" r:id="rId36" imgW="139700" imgH="101600" progId="Equation.DSMT4">
                    <p:embed/>
                    <p:pic>
                      <p:nvPicPr>
                        <p:cNvPr id="9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438" y="2757488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6"/>
            <p:cNvGraphicFramePr>
              <a:graphicFrameLocks noChangeAspect="1"/>
            </p:cNvGraphicFramePr>
            <p:nvPr/>
          </p:nvGraphicFramePr>
          <p:xfrm>
            <a:off x="8707065" y="1586941"/>
            <a:ext cx="214312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3" name="Equation" r:id="rId37" imgW="139700" imgH="101600" progId="Equation.DSMT4">
                    <p:embed/>
                  </p:oleObj>
                </mc:Choice>
                <mc:Fallback>
                  <p:oleObj name="Equation" r:id="rId37" imgW="139700" imgH="101600" progId="Equation.DSMT4">
                    <p:embed/>
                    <p:pic>
                      <p:nvPicPr>
                        <p:cNvPr id="9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7065" y="1586941"/>
                          <a:ext cx="214312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979762" y="4456309"/>
            <a:ext cx="211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surface charge on outside 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edge of hollow, insulating                                               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                              sphere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H="1" flipV="1">
            <a:off x="1143000" y="5768650"/>
            <a:ext cx="244476" cy="435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856038" y="5646165"/>
            <a:ext cx="4413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5768975" y="6005555"/>
            <a:ext cx="365128" cy="286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100888" y="6396215"/>
            <a:ext cx="10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no </a:t>
            </a:r>
            <a:r>
              <a:rPr lang="en-US" sz="1400" dirty="0" err="1">
                <a:latin typeface="Times New Roman"/>
                <a:cs typeface="Times New Roman"/>
              </a:rPr>
              <a:t>E.fld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9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0" grpId="0"/>
      <p:bldP spid="104" grpId="0"/>
      <p:bldP spid="55" grpId="0"/>
      <p:bldP spid="63" grpId="0"/>
      <p:bldP spid="41" grpId="0"/>
      <p:bldP spid="42" grpId="0"/>
      <p:bldP spid="2" grpId="0" animBg="1"/>
      <p:bldP spid="70" grpId="0" animBg="1"/>
      <p:bldP spid="86" grpId="0" animBg="1"/>
      <p:bldP spid="12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lines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207" y="1357587"/>
            <a:ext cx="4989786" cy="3283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07" y="1354634"/>
            <a:ext cx="27852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Given the charges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Q1 and Q2 and the electric field lines drawn, identify:</a:t>
            </a: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--Which charge is of greater magnitude?</a:t>
            </a: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--The sign on each charge?</a:t>
            </a: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--In which location a-e the field is strongest?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8689" y="3595107"/>
            <a:ext cx="277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Q1 &gt; Q2 (more lines)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8689" y="4826087"/>
            <a:ext cx="314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Q1 is positive, Q2 is negative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3917" y="5771227"/>
            <a:ext cx="277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D46D1"/>
                </a:solidFill>
                <a:latin typeface="Palatino Linotype" charset="0"/>
                <a:ea typeface="Palatino Linotype" charset="0"/>
                <a:cs typeface="Palatino Linotype" charset="0"/>
              </a:rPr>
              <a:t>e - lines are closest together (and it’s closest to a charge)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0C51B-02C1-1147-A850-C99550AB109A}"/>
              </a:ext>
            </a:extLst>
          </p:cNvPr>
          <p:cNvSpPr txBox="1"/>
          <p:nvPr/>
        </p:nvSpPr>
        <p:spPr>
          <a:xfrm>
            <a:off x="8438322" y="634003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7.)  </a:t>
            </a:r>
          </a:p>
        </p:txBody>
      </p:sp>
    </p:spTree>
    <p:extLst>
      <p:ext uri="{BB962C8B-B14F-4D97-AF65-F5344CB8AC3E}">
        <p14:creationId xmlns:p14="http://schemas.microsoft.com/office/powerpoint/2010/main" val="22845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968625"/>
            <a:ext cx="3670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8234"/>
            <a:ext cx="403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(next five pictures courtesy of Mr. White)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48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8.)</a:t>
            </a:r>
          </a:p>
        </p:txBody>
      </p:sp>
    </p:spTree>
    <p:extLst>
      <p:ext uri="{BB962C8B-B14F-4D97-AF65-F5344CB8AC3E}">
        <p14:creationId xmlns:p14="http://schemas.microsoft.com/office/powerpoint/2010/main" val="24085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05000" y="457200"/>
            <a:ext cx="5551488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8234"/>
            <a:ext cx="23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(courtesy of Mr. White)</a:t>
            </a: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28321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104423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33377</TotalTime>
  <Words>1624</Words>
  <Application>Microsoft Macintosh PowerPoint</Application>
  <PresentationFormat>On-screen Show (4:3)</PresentationFormat>
  <Paragraphs>177</Paragraphs>
  <Slides>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APPLE CHANCERY</vt:lpstr>
      <vt:lpstr>APPLE CHANCERY</vt:lpstr>
      <vt:lpstr>Arial</vt:lpstr>
      <vt:lpstr>Calibri</vt:lpstr>
      <vt:lpstr>Cambria Math</vt:lpstr>
      <vt:lpstr>Gill Sans</vt:lpstr>
      <vt:lpstr>Lucida Grande</vt:lpstr>
      <vt:lpstr>Palatino Linotype</vt:lpstr>
      <vt:lpstr>Times New Roman</vt:lpstr>
      <vt:lpstr>Wingdings</vt:lpstr>
      <vt:lpstr>Office Theme</vt:lpstr>
      <vt:lpstr>Equation</vt:lpstr>
      <vt:lpstr>Equation.DSMT4</vt:lpstr>
      <vt:lpstr>General announcements</vt:lpstr>
      <vt:lpstr>Imagine yourself on a distant planet…</vt:lpstr>
      <vt:lpstr>Force “fields”</vt:lpstr>
      <vt:lpstr>Electric Field</vt:lpstr>
      <vt:lpstr>Important notes about electric fields</vt:lpstr>
      <vt:lpstr>PowerPoint Presentation</vt:lpstr>
      <vt:lpstr>Electric field lines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Fields - concept check</vt:lpstr>
      <vt:lpstr>Electric field example - 15.17</vt:lpstr>
      <vt:lpstr>Electric field example - 15.17 solution</vt:lpstr>
      <vt:lpstr>Electric field - FBD practice (15.21)</vt:lpstr>
      <vt:lpstr>15.21 solution</vt:lpstr>
      <vt:lpstr>Multiple charge example</vt:lpstr>
      <vt:lpstr>Multiple charge example</vt:lpstr>
      <vt:lpstr>Multiple charge example</vt:lpstr>
      <vt:lpstr>Problem 15.52 (modified)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701</cp:revision>
  <cp:lastPrinted>2017-11-14T01:56:41Z</cp:lastPrinted>
  <dcterms:created xsi:type="dcterms:W3CDTF">2017-08-16T17:34:12Z</dcterms:created>
  <dcterms:modified xsi:type="dcterms:W3CDTF">2021-01-17T02:32:04Z</dcterms:modified>
</cp:coreProperties>
</file>